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8"/>
  </p:handoutMasterIdLst>
  <p:sldIdLst>
    <p:sldId id="256" r:id="rId2"/>
    <p:sldId id="286" r:id="rId3"/>
    <p:sldId id="259" r:id="rId4"/>
    <p:sldId id="260" r:id="rId5"/>
    <p:sldId id="262" r:id="rId6"/>
    <p:sldId id="338" r:id="rId7"/>
    <p:sldId id="291" r:id="rId8"/>
    <p:sldId id="318" r:id="rId9"/>
    <p:sldId id="317" r:id="rId10"/>
    <p:sldId id="319" r:id="rId11"/>
    <p:sldId id="335" r:id="rId12"/>
    <p:sldId id="322" r:id="rId13"/>
    <p:sldId id="290" r:id="rId14"/>
    <p:sldId id="279" r:id="rId15"/>
    <p:sldId id="280" r:id="rId16"/>
    <p:sldId id="283" r:id="rId17"/>
    <p:sldId id="284" r:id="rId18"/>
    <p:sldId id="271" r:id="rId19"/>
    <p:sldId id="272" r:id="rId20"/>
    <p:sldId id="266" r:id="rId21"/>
    <p:sldId id="288" r:id="rId22"/>
    <p:sldId id="268" r:id="rId23"/>
    <p:sldId id="294" r:id="rId24"/>
    <p:sldId id="316" r:id="rId25"/>
    <p:sldId id="336" r:id="rId26"/>
    <p:sldId id="337" r:id="rId27"/>
    <p:sldId id="285" r:id="rId28"/>
    <p:sldId id="275" r:id="rId29"/>
    <p:sldId id="324" r:id="rId30"/>
    <p:sldId id="323" r:id="rId31"/>
    <p:sldId id="278" r:id="rId32"/>
    <p:sldId id="326" r:id="rId33"/>
    <p:sldId id="307" r:id="rId34"/>
    <p:sldId id="327" r:id="rId35"/>
    <p:sldId id="328" r:id="rId36"/>
    <p:sldId id="332" r:id="rId37"/>
    <p:sldId id="331" r:id="rId38"/>
    <p:sldId id="306" r:id="rId39"/>
    <p:sldId id="305" r:id="rId40"/>
    <p:sldId id="308" r:id="rId41"/>
    <p:sldId id="313" r:id="rId42"/>
    <p:sldId id="330" r:id="rId43"/>
    <p:sldId id="314" r:id="rId44"/>
    <p:sldId id="325" r:id="rId45"/>
    <p:sldId id="315" r:id="rId46"/>
    <p:sldId id="329" r:id="rId47"/>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2D6C380-CCD5-4B09-9A01-B8B3342DCF55}" type="datetimeFigureOut">
              <a:rPr lang="nb-NO" smtClean="0"/>
              <a:t>23.02.2021</a:t>
            </a:fld>
            <a:endParaRPr lang="nb-NO"/>
          </a:p>
        </p:txBody>
      </p:sp>
      <p:sp>
        <p:nvSpPr>
          <p:cNvPr id="4" name="Plassholder for bunn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27AE387-EE0D-48C0-9B6D-444C4E4A01C5}" type="slidenum">
              <a:rPr lang="nb-NO" smtClean="0"/>
              <a:t>‹#›</a:t>
            </a:fld>
            <a:endParaRPr lang="nb-NO"/>
          </a:p>
        </p:txBody>
      </p:sp>
    </p:spTree>
    <p:extLst>
      <p:ext uri="{BB962C8B-B14F-4D97-AF65-F5344CB8AC3E}">
        <p14:creationId xmlns:p14="http://schemas.microsoft.com/office/powerpoint/2010/main" val="35209445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9E84283F-3BAE-4F42-BA29-271709A0FE0C}" type="datetimeFigureOut">
              <a:rPr lang="nb-NO" smtClean="0"/>
              <a:t>23.02.2021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2539110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E84283F-3BAE-4F42-BA29-271709A0FE0C}" type="datetimeFigureOut">
              <a:rPr lang="nb-NO" smtClean="0"/>
              <a:t>23.02.2021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401472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E84283F-3BAE-4F42-BA29-271709A0FE0C}" type="datetimeFigureOut">
              <a:rPr lang="nb-NO" smtClean="0"/>
              <a:t>23.02.2021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155686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E84283F-3BAE-4F42-BA29-271709A0FE0C}" type="datetimeFigureOut">
              <a:rPr lang="nb-NO" smtClean="0"/>
              <a:t>23.02.2021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52031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9E84283F-3BAE-4F42-BA29-271709A0FE0C}" type="datetimeFigureOut">
              <a:rPr lang="nb-NO" smtClean="0"/>
              <a:t>23.02.2021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151405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E84283F-3BAE-4F42-BA29-271709A0FE0C}" type="datetimeFigureOut">
              <a:rPr lang="nb-NO" smtClean="0"/>
              <a:t>23.02.2021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58604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E84283F-3BAE-4F42-BA29-271709A0FE0C}" type="datetimeFigureOut">
              <a:rPr lang="nb-NO" smtClean="0"/>
              <a:t>23.02.2021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343842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E84283F-3BAE-4F42-BA29-271709A0FE0C}" type="datetimeFigureOut">
              <a:rPr lang="nb-NO" smtClean="0"/>
              <a:t>23.02.2021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1078685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E84283F-3BAE-4F42-BA29-271709A0FE0C}" type="datetimeFigureOut">
              <a:rPr lang="nb-NO" smtClean="0"/>
              <a:t>23.02.2021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4423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9E84283F-3BAE-4F42-BA29-271709A0FE0C}" type="datetimeFigureOut">
              <a:rPr lang="nb-NO" smtClean="0"/>
              <a:t>23.02.2021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4192008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9E84283F-3BAE-4F42-BA29-271709A0FE0C}" type="datetimeFigureOut">
              <a:rPr lang="nb-NO" smtClean="0"/>
              <a:t>23.02.2021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7408814-6B48-4E2C-89C3-E976DA892D4D}" type="slidenum">
              <a:rPr lang="nb-NO" smtClean="0"/>
              <a:t>‹#›</a:t>
            </a:fld>
            <a:endParaRPr lang="nb-NO"/>
          </a:p>
        </p:txBody>
      </p:sp>
    </p:spTree>
    <p:extLst>
      <p:ext uri="{BB962C8B-B14F-4D97-AF65-F5344CB8AC3E}">
        <p14:creationId xmlns:p14="http://schemas.microsoft.com/office/powerpoint/2010/main" val="1981947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4283F-3BAE-4F42-BA29-271709A0FE0C}" type="datetimeFigureOut">
              <a:rPr lang="nb-NO" smtClean="0"/>
              <a:t>23.02.2021</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08814-6B48-4E2C-89C3-E976DA892D4D}" type="slidenum">
              <a:rPr lang="nb-NO" smtClean="0"/>
              <a:t>‹#›</a:t>
            </a:fld>
            <a:endParaRPr lang="nb-NO"/>
          </a:p>
        </p:txBody>
      </p:sp>
    </p:spTree>
    <p:extLst>
      <p:ext uri="{BB962C8B-B14F-4D97-AF65-F5344CB8AC3E}">
        <p14:creationId xmlns:p14="http://schemas.microsoft.com/office/powerpoint/2010/main" val="3230702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endParaRPr lang="nb-NO" dirty="0"/>
          </a:p>
        </p:txBody>
      </p:sp>
      <p:sp>
        <p:nvSpPr>
          <p:cNvPr id="3" name="Undertittel 2"/>
          <p:cNvSpPr>
            <a:spLocks noGrp="1"/>
          </p:cNvSpPr>
          <p:nvPr>
            <p:ph type="subTitle" idx="1"/>
          </p:nvPr>
        </p:nvSpPr>
        <p:spPr/>
        <p:txBody>
          <a:bodyPr/>
          <a:lstStyle/>
          <a:p>
            <a:endParaRPr lang="nb-NO"/>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5" name="TekstSylinder 4"/>
          <p:cNvSpPr txBox="1"/>
          <p:nvPr/>
        </p:nvSpPr>
        <p:spPr>
          <a:xfrm>
            <a:off x="5145578" y="0"/>
            <a:ext cx="6974378" cy="6740307"/>
          </a:xfrm>
          <a:prstGeom prst="rect">
            <a:avLst/>
          </a:prstGeom>
          <a:noFill/>
        </p:spPr>
        <p:txBody>
          <a:bodyPr wrap="square" rtlCol="0">
            <a:spAutoFit/>
          </a:bodyPr>
          <a:lstStyle/>
          <a:p>
            <a:pPr algn="ctr"/>
            <a:endParaRPr lang="nb-NO" sz="7200" dirty="0">
              <a:solidFill>
                <a:srgbClr val="FF0000"/>
              </a:solidFill>
            </a:endParaRPr>
          </a:p>
          <a:p>
            <a:pPr algn="ctr"/>
            <a:r>
              <a:rPr lang="nb-NO" sz="7200" dirty="0">
                <a:solidFill>
                  <a:srgbClr val="FF0000"/>
                </a:solidFill>
              </a:rPr>
              <a:t>GRØNNÅSEN KIRKE</a:t>
            </a:r>
          </a:p>
          <a:p>
            <a:pPr algn="ctr"/>
            <a:r>
              <a:rPr lang="nb-NO" sz="7200" dirty="0">
                <a:solidFill>
                  <a:srgbClr val="FF0000"/>
                </a:solidFill>
              </a:rPr>
              <a:t>ÅRSMELDING</a:t>
            </a:r>
          </a:p>
          <a:p>
            <a:pPr algn="ctr"/>
            <a:r>
              <a:rPr lang="nb-NO" sz="7200" dirty="0">
                <a:solidFill>
                  <a:srgbClr val="FF0000"/>
                </a:solidFill>
              </a:rPr>
              <a:t>I KORONA-ÅRET 2020</a:t>
            </a:r>
          </a:p>
        </p:txBody>
      </p:sp>
    </p:spTree>
    <p:extLst>
      <p:ext uri="{BB962C8B-B14F-4D97-AF65-F5344CB8AC3E}">
        <p14:creationId xmlns:p14="http://schemas.microsoft.com/office/powerpoint/2010/main" val="141451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solidFill>
                  <a:srgbClr val="FF0000"/>
                </a:solidFill>
              </a:rPr>
              <a:t>STABENS DIGITALE ARBEID, forts.</a:t>
            </a:r>
            <a:endParaRPr lang="nb-NO" dirty="0"/>
          </a:p>
        </p:txBody>
      </p:sp>
      <p:sp>
        <p:nvSpPr>
          <p:cNvPr id="3" name="Content Placeholder 2"/>
          <p:cNvSpPr>
            <a:spLocks noGrp="1"/>
          </p:cNvSpPr>
          <p:nvPr>
            <p:ph idx="1"/>
          </p:nvPr>
        </p:nvSpPr>
        <p:spPr/>
        <p:txBody>
          <a:bodyPr>
            <a:normAutofit lnSpcReduction="10000"/>
          </a:bodyPr>
          <a:lstStyle/>
          <a:p>
            <a:pPr marL="0" indent="0">
              <a:buNone/>
            </a:pPr>
            <a:r>
              <a:rPr lang="nb-NO" b="1" dirty="0"/>
              <a:t>På våre </a:t>
            </a:r>
            <a:r>
              <a:rPr lang="nb-NO" b="1" dirty="0" err="1"/>
              <a:t>Facebooksider</a:t>
            </a:r>
            <a:r>
              <a:rPr lang="nb-NO" b="1" dirty="0"/>
              <a:t> har vi i 2020:</a:t>
            </a:r>
          </a:p>
          <a:p>
            <a:pPr marL="0" indent="0">
              <a:buNone/>
            </a:pPr>
            <a:r>
              <a:rPr lang="nb-NO" dirty="0"/>
              <a:t>927 personer følger oss på FB</a:t>
            </a:r>
          </a:p>
          <a:p>
            <a:r>
              <a:rPr lang="nb-NO" dirty="0"/>
              <a:t>247 nye følgere.                                                                                                                                                                           – en oppgang på 54,4 %</a:t>
            </a:r>
          </a:p>
          <a:p>
            <a:r>
              <a:rPr lang="nb-NO" dirty="0"/>
              <a:t>36417 personer er nådd i 2020.                                                                                                                                                          -en oppgang på 71,1 %</a:t>
            </a:r>
          </a:p>
          <a:p>
            <a:r>
              <a:rPr lang="nb-NO" dirty="0"/>
              <a:t>Antall engasjement: 31645:                                                                                    Av disse: 917 kommentarer, 432 delinger og                                                                    8209 «likes, smiles, hjerter ol.»</a:t>
            </a:r>
          </a:p>
          <a:p>
            <a:pPr marL="0" indent="0">
              <a:buNone/>
            </a:pPr>
            <a:r>
              <a:rPr lang="nb-NO" dirty="0"/>
              <a:t> </a:t>
            </a:r>
          </a:p>
          <a:p>
            <a:pPr marL="0" indent="0">
              <a:buNone/>
            </a:pPr>
            <a:endParaRPr lang="nb-NO" dirty="0"/>
          </a:p>
        </p:txBody>
      </p:sp>
    </p:spTree>
    <p:extLst>
      <p:ext uri="{BB962C8B-B14F-4D97-AF65-F5344CB8AC3E}">
        <p14:creationId xmlns:p14="http://schemas.microsoft.com/office/powerpoint/2010/main" val="2684578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2C29F7-DF43-4E9B-812F-3AFF03DE1FAC}"/>
              </a:ext>
            </a:extLst>
          </p:cNvPr>
          <p:cNvSpPr>
            <a:spLocks noGrp="1"/>
          </p:cNvSpPr>
          <p:nvPr>
            <p:ph type="title"/>
          </p:nvPr>
        </p:nvSpPr>
        <p:spPr/>
        <p:txBody>
          <a:bodyPr/>
          <a:lstStyle/>
          <a:p>
            <a:pPr algn="ctr"/>
            <a:r>
              <a:rPr lang="nb-NO" dirty="0">
                <a:solidFill>
                  <a:srgbClr val="FF0000"/>
                </a:solidFill>
              </a:rPr>
              <a:t>STABENS ARBEID</a:t>
            </a:r>
          </a:p>
        </p:txBody>
      </p:sp>
      <p:sp>
        <p:nvSpPr>
          <p:cNvPr id="3" name="Plassholder for innhold 2">
            <a:extLst>
              <a:ext uri="{FF2B5EF4-FFF2-40B4-BE49-F238E27FC236}">
                <a16:creationId xmlns:a16="http://schemas.microsoft.com/office/drawing/2014/main" id="{89EE8072-893B-4620-8198-65BDDBC53542}"/>
              </a:ext>
            </a:extLst>
          </p:cNvPr>
          <p:cNvSpPr>
            <a:spLocks noGrp="1"/>
          </p:cNvSpPr>
          <p:nvPr>
            <p:ph idx="1"/>
          </p:nvPr>
        </p:nvSpPr>
        <p:spPr/>
        <p:txBody>
          <a:bodyPr>
            <a:normAutofit lnSpcReduction="10000"/>
          </a:bodyPr>
          <a:lstStyle/>
          <a:p>
            <a:pPr marL="0" indent="0">
              <a:buNone/>
            </a:pPr>
            <a:r>
              <a:rPr lang="nb-NO" dirty="0"/>
              <a:t>- Utdeling av oppmerksomheter: 87 blomster og hilsninger utlevert til konfirmanter, 15 blomster og hilsninger personlig levert til medlemmer av Strikkeklubben.</a:t>
            </a:r>
          </a:p>
          <a:p>
            <a:pPr marL="0" indent="0">
              <a:buNone/>
            </a:pPr>
            <a:r>
              <a:rPr lang="nb-NO" dirty="0"/>
              <a:t>- Trosopplæringen har gjennomført: Juletrefest, lysdypping til kyndelsmesse, påskeeggjakt, Jordvennklubb, ledersamlinger for ungdom, Sommerkirka, Førsteklasses, 4-årsbok, 1- og 3-års dåpsmarkeringsgudstjeneste, juleverksted for ungdom, julekrybbeforestilling, skolebesøk i kirka, dåpssamtaler, MILK-samling, babysang, barnesang, barnekor og guttekor.</a:t>
            </a:r>
          </a:p>
          <a:p>
            <a:pPr>
              <a:buFontTx/>
              <a:buChar char="-"/>
            </a:pPr>
            <a:r>
              <a:rPr lang="nb-NO" dirty="0"/>
              <a:t>Diakoni: Kirka leverte ut mat for Matsentralen: 27 utleveringsdager </a:t>
            </a:r>
            <a:r>
              <a:rPr lang="nb-NO"/>
              <a:t>til ca. </a:t>
            </a:r>
            <a:r>
              <a:rPr lang="nb-NO" dirty="0"/>
              <a:t>30 familier hver gang: Totalt 757 matkasser.</a:t>
            </a:r>
          </a:p>
          <a:p>
            <a:pPr marL="0" indent="0">
              <a:buNone/>
            </a:pPr>
            <a:endParaRPr lang="nb-NO" dirty="0"/>
          </a:p>
          <a:p>
            <a:endParaRPr lang="nb-NO" dirty="0"/>
          </a:p>
        </p:txBody>
      </p:sp>
    </p:spTree>
    <p:extLst>
      <p:ext uri="{BB962C8B-B14F-4D97-AF65-F5344CB8AC3E}">
        <p14:creationId xmlns:p14="http://schemas.microsoft.com/office/powerpoint/2010/main" val="95557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solidFill>
                  <a:srgbClr val="FF0000"/>
                </a:solidFill>
              </a:rPr>
              <a:t>STAB, BYGGFORVALTER og MENIGHETSRÅD</a:t>
            </a:r>
            <a:endParaRPr lang="nb-NO" dirty="0"/>
          </a:p>
        </p:txBody>
      </p:sp>
      <p:sp>
        <p:nvSpPr>
          <p:cNvPr id="3" name="Content Placeholder 2"/>
          <p:cNvSpPr>
            <a:spLocks noGrp="1"/>
          </p:cNvSpPr>
          <p:nvPr>
            <p:ph idx="1"/>
          </p:nvPr>
        </p:nvSpPr>
        <p:spPr/>
        <p:txBody>
          <a:bodyPr>
            <a:normAutofit fontScale="92500" lnSpcReduction="20000"/>
          </a:bodyPr>
          <a:lstStyle/>
          <a:p>
            <a:pPr marL="0" indent="0">
              <a:buNone/>
            </a:pPr>
            <a:r>
              <a:rPr lang="nb-NO" dirty="0"/>
              <a:t>-Maling av:  Våpenhus, Toalett, Store menighetssal, Kontorgang, Møterom og Venterom.</a:t>
            </a:r>
          </a:p>
          <a:p>
            <a:pPr marL="0" indent="0">
              <a:buNone/>
            </a:pPr>
            <a:r>
              <a:rPr lang="nb-NO" dirty="0"/>
              <a:t>-</a:t>
            </a:r>
            <a:r>
              <a:rPr lang="nb-NO" dirty="0" err="1"/>
              <a:t>Skifting</a:t>
            </a:r>
            <a:r>
              <a:rPr lang="nb-NO" dirty="0"/>
              <a:t> av lysarmatur i kirkerom og store menighetssal.</a:t>
            </a:r>
          </a:p>
          <a:p>
            <a:pPr marL="0" indent="0">
              <a:buNone/>
            </a:pPr>
            <a:r>
              <a:rPr lang="nb-NO" dirty="0"/>
              <a:t>-Vasking av kirkekunst.</a:t>
            </a:r>
          </a:p>
          <a:p>
            <a:pPr marL="0" indent="0">
              <a:buNone/>
            </a:pPr>
            <a:r>
              <a:rPr lang="nb-NO" dirty="0"/>
              <a:t>-Uteområde foran kirka: restaurert med ny varmekabel, ny rist, ny asfalt og restaurering av skifer foran inngangsdøra.</a:t>
            </a:r>
          </a:p>
          <a:p>
            <a:pPr marL="0" indent="0">
              <a:buNone/>
            </a:pPr>
            <a:r>
              <a:rPr lang="nb-NO" dirty="0"/>
              <a:t>-Hele kirkerommet har stoler med nye trekk.</a:t>
            </a:r>
          </a:p>
          <a:p>
            <a:pPr marL="0" indent="0">
              <a:buNone/>
            </a:pPr>
            <a:r>
              <a:rPr lang="nb-NO" dirty="0"/>
              <a:t>-Skogrydding: Første fase av </a:t>
            </a:r>
            <a:r>
              <a:rPr lang="nb-NO" dirty="0" err="1"/>
              <a:t>trefelling</a:t>
            </a:r>
            <a:r>
              <a:rPr lang="nb-NO" dirty="0"/>
              <a:t> har startet for å sikre bygning og for å gjøre kirka mer synlig.</a:t>
            </a:r>
          </a:p>
          <a:p>
            <a:pPr marL="0" indent="0">
              <a:buNone/>
            </a:pPr>
            <a:r>
              <a:rPr lang="nb-NO" dirty="0"/>
              <a:t>-Fiber er lagt inn til kirka.</a:t>
            </a:r>
          </a:p>
          <a:p>
            <a:pPr marL="0" indent="0">
              <a:buNone/>
            </a:pPr>
            <a:r>
              <a:rPr lang="nb-NO" dirty="0"/>
              <a:t>-Nytt utvendig tak lagt og skade over lille menighetssal reparert.</a:t>
            </a:r>
          </a:p>
          <a:p>
            <a:pPr marL="0" indent="0">
              <a:buNone/>
            </a:pPr>
            <a:endParaRPr lang="nb-NO" dirty="0"/>
          </a:p>
        </p:txBody>
      </p:sp>
    </p:spTree>
    <p:extLst>
      <p:ext uri="{BB962C8B-B14F-4D97-AF65-F5344CB8AC3E}">
        <p14:creationId xmlns:p14="http://schemas.microsoft.com/office/powerpoint/2010/main" val="1233966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9863"/>
          </a:xfrm>
        </p:spPr>
        <p:txBody>
          <a:bodyPr/>
          <a:lstStyle/>
          <a:p>
            <a:pPr algn="ctr"/>
            <a:r>
              <a:rPr lang="nb-NO" dirty="0">
                <a:solidFill>
                  <a:srgbClr val="FF0000"/>
                </a:solidFill>
              </a:rPr>
              <a:t>GUDSTJENESTELIV</a:t>
            </a:r>
            <a:endParaRPr lang="nb-NO" dirty="0"/>
          </a:p>
        </p:txBody>
      </p:sp>
      <p:sp>
        <p:nvSpPr>
          <p:cNvPr id="3" name="Content Placeholder 2"/>
          <p:cNvSpPr>
            <a:spLocks noGrp="1"/>
          </p:cNvSpPr>
          <p:nvPr>
            <p:ph idx="1"/>
          </p:nvPr>
        </p:nvSpPr>
        <p:spPr>
          <a:xfrm>
            <a:off x="838200" y="1224500"/>
            <a:ext cx="10515600" cy="5422789"/>
          </a:xfrm>
        </p:spPr>
        <p:txBody>
          <a:bodyPr>
            <a:normAutofit fontScale="77500" lnSpcReduction="20000"/>
          </a:bodyPr>
          <a:lstStyle/>
          <a:p>
            <a:pPr marL="0" indent="0">
              <a:buNone/>
            </a:pPr>
            <a:r>
              <a:rPr lang="nb-NO" dirty="0"/>
              <a:t>Gudstjenester på søn.- og helligdager: (digitale  er ikke tatt med her)</a:t>
            </a:r>
          </a:p>
          <a:p>
            <a:pPr marL="0" indent="0">
              <a:buNone/>
            </a:pPr>
            <a:r>
              <a:rPr lang="nb-NO" dirty="0"/>
              <a:t> </a:t>
            </a:r>
          </a:p>
          <a:p>
            <a:pPr marL="0" indent="0">
              <a:buNone/>
            </a:pPr>
            <a:r>
              <a:rPr lang="nb-NO" dirty="0"/>
              <a:t>-2020: 40, deltakere: 3022 (gjennomsnitt: 76), </a:t>
            </a:r>
          </a:p>
          <a:p>
            <a:pPr marL="0" indent="0">
              <a:buNone/>
            </a:pPr>
            <a:r>
              <a:rPr lang="nb-NO" dirty="0"/>
              <a:t>(I tillegg har 14 gudstjenester vært produsert for Facebook og på 11 av disse har vi hatt betjent bålpanne utenfor kirka.)</a:t>
            </a:r>
          </a:p>
          <a:p>
            <a:pPr marL="0" indent="0">
              <a:buNone/>
            </a:pPr>
            <a:r>
              <a:rPr lang="nb-NO" dirty="0"/>
              <a:t>-2019: 52, deltakere: 6394 (gjennomsnitt: 123)	</a:t>
            </a:r>
          </a:p>
          <a:p>
            <a:pPr marL="0" indent="0">
              <a:buNone/>
            </a:pPr>
            <a:r>
              <a:rPr lang="nb-NO" dirty="0"/>
              <a:t>-2018: 53, deltakere: 8385 (gjennomsnitt: 158) </a:t>
            </a:r>
          </a:p>
          <a:p>
            <a:endParaRPr lang="nb-NO" dirty="0"/>
          </a:p>
          <a:p>
            <a:pPr marL="0" indent="0">
              <a:buNone/>
            </a:pPr>
            <a:r>
              <a:rPr lang="nb-NO" b="1" dirty="0"/>
              <a:t>Gudstjenester utenom søn.- og helligdager: </a:t>
            </a:r>
          </a:p>
          <a:p>
            <a:pPr marL="0" indent="0">
              <a:buNone/>
            </a:pPr>
            <a:r>
              <a:rPr lang="nb-NO" dirty="0"/>
              <a:t>-2020: 21, deltakere: 939</a:t>
            </a:r>
          </a:p>
          <a:p>
            <a:pPr marL="0" indent="0">
              <a:buNone/>
            </a:pPr>
            <a:r>
              <a:rPr lang="nb-NO" dirty="0"/>
              <a:t>-2019: 34, deltakere: 3230</a:t>
            </a:r>
          </a:p>
          <a:p>
            <a:pPr marL="0" indent="0">
              <a:buNone/>
            </a:pPr>
            <a:r>
              <a:rPr lang="nb-NO" dirty="0"/>
              <a:t>-2018: 14, deltakere: 3315 </a:t>
            </a:r>
          </a:p>
          <a:p>
            <a:endParaRPr lang="nb-NO" dirty="0"/>
          </a:p>
          <a:p>
            <a:pPr marL="0" indent="0">
              <a:buNone/>
            </a:pPr>
            <a:r>
              <a:rPr lang="nb-NO" b="1" dirty="0"/>
              <a:t>Gudstjenester med dåp:  </a:t>
            </a:r>
            <a:r>
              <a:rPr lang="nb-NO" dirty="0"/>
              <a:t>	                                                                                                                                      -2020: 22,     2019: 29</a:t>
            </a:r>
          </a:p>
        </p:txBody>
      </p:sp>
    </p:spTree>
    <p:extLst>
      <p:ext uri="{BB962C8B-B14F-4D97-AF65-F5344CB8AC3E}">
        <p14:creationId xmlns:p14="http://schemas.microsoft.com/office/powerpoint/2010/main" val="3462766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GUDSTJENESTELIV forts.</a:t>
            </a:r>
          </a:p>
        </p:txBody>
      </p:sp>
      <p:sp>
        <p:nvSpPr>
          <p:cNvPr id="3" name="Plassholder for innhold 2"/>
          <p:cNvSpPr>
            <a:spLocks noGrp="1"/>
          </p:cNvSpPr>
          <p:nvPr>
            <p:ph idx="1"/>
          </p:nvPr>
        </p:nvSpPr>
        <p:spPr>
          <a:xfrm>
            <a:off x="838199" y="1825625"/>
            <a:ext cx="11431385" cy="4351338"/>
          </a:xfrm>
        </p:spPr>
        <p:txBody>
          <a:bodyPr>
            <a:normAutofit fontScale="85000" lnSpcReduction="10000"/>
          </a:bodyPr>
          <a:lstStyle/>
          <a:p>
            <a:pPr marL="0" indent="0">
              <a:buNone/>
            </a:pPr>
            <a:r>
              <a:rPr lang="nb-NO" dirty="0"/>
              <a:t>Medliturger og prosjektørkjørere: 	2020: 20	         (2019: 15)      </a:t>
            </a:r>
          </a:p>
          <a:p>
            <a:pPr marL="0" indent="0">
              <a:buNone/>
            </a:pPr>
            <a:r>
              <a:rPr lang="nb-NO" dirty="0"/>
              <a:t>Kirkekaffemedhjelpere: 		2020: 22 	         (2019: 24 familier) 	</a:t>
            </a:r>
          </a:p>
          <a:p>
            <a:pPr marL="3657600" lvl="8" indent="0">
              <a:buNone/>
            </a:pPr>
            <a:r>
              <a:rPr lang="nb-NO" dirty="0"/>
              <a:t>		</a:t>
            </a:r>
            <a:endParaRPr lang="nb-NO" sz="2800" dirty="0"/>
          </a:p>
          <a:p>
            <a:pPr marL="0" indent="0">
              <a:buNone/>
            </a:pPr>
            <a:r>
              <a:rPr lang="nb-NO" dirty="0"/>
              <a:t>-Konfirmantliturger: Bare noen få rakk å være med før nedstenging.</a:t>
            </a:r>
          </a:p>
          <a:p>
            <a:pPr marL="0" indent="0">
              <a:buNone/>
            </a:pPr>
            <a:r>
              <a:rPr lang="nb-NO" dirty="0"/>
              <a:t>-Barneliturger: 4 som var med mer enn én gang.</a:t>
            </a:r>
          </a:p>
          <a:p>
            <a:pPr marL="0" indent="0">
              <a:buNone/>
            </a:pPr>
            <a:r>
              <a:rPr lang="nb-NO" dirty="0"/>
              <a:t>-6 Utsatte konfirmasjonsgudstjenester ble gjennomført </a:t>
            </a:r>
            <a:r>
              <a:rPr lang="nb-NO" dirty="0" err="1"/>
              <a:t>corona</a:t>
            </a:r>
            <a:r>
              <a:rPr lang="nb-NO" dirty="0"/>
              <a:t>-sikkert 30.8, 5.9 og 6.9.</a:t>
            </a:r>
          </a:p>
          <a:p>
            <a:pPr marL="0" indent="0">
              <a:buNone/>
            </a:pPr>
            <a:r>
              <a:rPr lang="nb-NO" dirty="0"/>
              <a:t>-Stakkevollan skole (to trinn) hadde to sangsamlinger i kirka før jul.</a:t>
            </a:r>
          </a:p>
          <a:p>
            <a:pPr marL="0" indent="0">
              <a:buNone/>
            </a:pPr>
            <a:r>
              <a:rPr lang="nb-NO" dirty="0"/>
              <a:t>-</a:t>
            </a:r>
            <a:r>
              <a:rPr lang="nb-NO" dirty="0" err="1"/>
              <a:t>Borgtun</a:t>
            </a:r>
            <a:r>
              <a:rPr lang="nb-NO" dirty="0"/>
              <a:t> skole (ett trinn) hadde julesamling rundt bålpanna ute før jul.</a:t>
            </a:r>
          </a:p>
          <a:p>
            <a:pPr marL="0" indent="0">
              <a:buNone/>
            </a:pPr>
            <a:r>
              <a:rPr lang="nb-NO" dirty="0"/>
              <a:t>-Utegudstjeneste på julaften kl. 13.00.</a:t>
            </a:r>
          </a:p>
          <a:p>
            <a:pPr marL="0" indent="0">
              <a:buNone/>
            </a:pPr>
            <a:r>
              <a:rPr lang="nb-NO" dirty="0"/>
              <a:t>-Søndagsskolen ble avholdt 8 ganger med 15 barn (hver telles </a:t>
            </a:r>
            <a:r>
              <a:rPr lang="nb-NO" dirty="0" err="1"/>
              <a:t>èn</a:t>
            </a:r>
            <a:r>
              <a:rPr lang="nb-NO" dirty="0"/>
              <a:t> gang) som deltakere.</a:t>
            </a:r>
          </a:p>
          <a:p>
            <a:pPr marL="0" indent="0">
              <a:buNone/>
            </a:pPr>
            <a:endParaRPr lang="nb-NO" dirty="0"/>
          </a:p>
          <a:p>
            <a:endParaRPr lang="nb-NO" dirty="0"/>
          </a:p>
        </p:txBody>
      </p:sp>
    </p:spTree>
    <p:extLst>
      <p:ext uri="{BB962C8B-B14F-4D97-AF65-F5344CB8AC3E}">
        <p14:creationId xmlns:p14="http://schemas.microsoft.com/office/powerpoint/2010/main" val="4777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GUDSTJENESTELIV forts.</a:t>
            </a:r>
          </a:p>
        </p:txBody>
      </p:sp>
      <p:sp>
        <p:nvSpPr>
          <p:cNvPr id="3" name="Plassholder for innhold 2"/>
          <p:cNvSpPr>
            <a:spLocks noGrp="1"/>
          </p:cNvSpPr>
          <p:nvPr>
            <p:ph idx="1"/>
          </p:nvPr>
        </p:nvSpPr>
        <p:spPr/>
        <p:txBody>
          <a:bodyPr/>
          <a:lstStyle/>
          <a:p>
            <a:pPr marL="0" indent="0">
              <a:buNone/>
            </a:pPr>
            <a:r>
              <a:rPr lang="nb-NO" dirty="0"/>
              <a:t>Gjennomsnittlig gudstjenestedeltakere på søndager:                                                 2020: 76  (2019: 123)</a:t>
            </a:r>
          </a:p>
          <a:p>
            <a:pPr marL="0" indent="0">
              <a:buNone/>
            </a:pPr>
            <a:endParaRPr lang="nb-NO" dirty="0"/>
          </a:p>
          <a:p>
            <a:pPr marL="0" indent="0">
              <a:buNone/>
            </a:pPr>
            <a:r>
              <a:rPr lang="nb-NO" dirty="0"/>
              <a:t>Gjennomsnittlig gudstjenestedeltakere på gudstjenester utenom søn.- og helligdager: 2020: 44  (2019: 95)  </a:t>
            </a:r>
          </a:p>
          <a:p>
            <a:pPr marL="0" indent="0">
              <a:buNone/>
            </a:pPr>
            <a:endParaRPr lang="nb-NO" dirty="0"/>
          </a:p>
          <a:p>
            <a:pPr marL="0" indent="0">
              <a:buNone/>
            </a:pPr>
            <a:r>
              <a:rPr lang="nb-NO" dirty="0"/>
              <a:t>Nattverdmottakere i 2020:                                                                                                     26 gudstjenester med 941 nattverdmottakere (2019: 2357)                                                                                                      </a:t>
            </a:r>
          </a:p>
          <a:p>
            <a:pPr marL="0" indent="0">
              <a:buNone/>
            </a:pPr>
            <a:endParaRPr lang="nb-NO" dirty="0"/>
          </a:p>
        </p:txBody>
      </p:sp>
    </p:spTree>
    <p:extLst>
      <p:ext uri="{BB962C8B-B14F-4D97-AF65-F5344CB8AC3E}">
        <p14:creationId xmlns:p14="http://schemas.microsoft.com/office/powerpoint/2010/main" val="278048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TAKKOFFER</a:t>
            </a:r>
          </a:p>
        </p:txBody>
      </p:sp>
      <p:sp>
        <p:nvSpPr>
          <p:cNvPr id="3" name="Plassholder for innhold 2"/>
          <p:cNvSpPr>
            <a:spLocks noGrp="1"/>
          </p:cNvSpPr>
          <p:nvPr>
            <p:ph idx="1"/>
          </p:nvPr>
        </p:nvSpPr>
        <p:spPr/>
        <p:txBody>
          <a:bodyPr>
            <a:normAutofit/>
          </a:bodyPr>
          <a:lstStyle/>
          <a:p>
            <a:pPr marL="0" indent="0">
              <a:buNone/>
            </a:pPr>
            <a:r>
              <a:rPr lang="nb-NO" dirty="0"/>
              <a:t>Offer / Kollekt: 124.444  			(2019: 251 725kr)</a:t>
            </a:r>
          </a:p>
          <a:p>
            <a:pPr marL="0" indent="0">
              <a:buNone/>
            </a:pPr>
            <a:r>
              <a:rPr lang="nb-NO" dirty="0"/>
              <a:t>Av dette:</a:t>
            </a:r>
          </a:p>
          <a:p>
            <a:pPr marL="0" indent="0">
              <a:buNone/>
            </a:pPr>
            <a:r>
              <a:rPr lang="nb-NO" dirty="0"/>
              <a:t>Til egen menighet: 80 487 kr		(2019: 114 248kr)                                                    beløpene inkluderer givertjeneste</a:t>
            </a:r>
          </a:p>
          <a:p>
            <a:pPr marL="0" indent="0">
              <a:buNone/>
            </a:pPr>
            <a:r>
              <a:rPr lang="nb-NO" dirty="0"/>
              <a:t>Til andre: 52 790kr 			(2019: 137 477kr)</a:t>
            </a:r>
          </a:p>
          <a:p>
            <a:pPr marL="0" indent="0">
              <a:buNone/>
            </a:pPr>
            <a:endParaRPr lang="nb-NO" dirty="0"/>
          </a:p>
          <a:p>
            <a:pPr marL="0" indent="0">
              <a:buNone/>
            </a:pPr>
            <a:r>
              <a:rPr lang="nb-NO" dirty="0"/>
              <a:t>I tillegg gav den digitale fasteaksjonen totalt 43 647 kr til Kirkens Nødhjelps  gjennom bøsse på Facebook, VIPPS, og gave til kontonummer.</a:t>
            </a:r>
          </a:p>
        </p:txBody>
      </p:sp>
    </p:spTree>
    <p:extLst>
      <p:ext uri="{BB962C8B-B14F-4D97-AF65-F5344CB8AC3E}">
        <p14:creationId xmlns:p14="http://schemas.microsoft.com/office/powerpoint/2010/main" val="653948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JULEBASAREN</a:t>
            </a:r>
          </a:p>
        </p:txBody>
      </p:sp>
      <p:sp>
        <p:nvSpPr>
          <p:cNvPr id="3" name="Plassholder for innhold 2"/>
          <p:cNvSpPr>
            <a:spLocks noGrp="1"/>
          </p:cNvSpPr>
          <p:nvPr>
            <p:ph idx="1"/>
          </p:nvPr>
        </p:nvSpPr>
        <p:spPr/>
        <p:txBody>
          <a:bodyPr>
            <a:normAutofit/>
          </a:bodyPr>
          <a:lstStyle/>
          <a:p>
            <a:pPr marL="0" indent="0">
              <a:buNone/>
            </a:pPr>
            <a:r>
              <a:rPr lang="nb-NO" sz="3200" dirty="0"/>
              <a:t>Overskudd 2020: Ingen julebasar pga. Korona</a:t>
            </a:r>
          </a:p>
          <a:p>
            <a:pPr marL="0" indent="0">
              <a:buNone/>
            </a:pPr>
            <a:endParaRPr lang="nb-NO" sz="3200" dirty="0"/>
          </a:p>
          <a:p>
            <a:pPr marL="0" indent="0">
              <a:buNone/>
            </a:pPr>
            <a:r>
              <a:rPr lang="nb-NO" sz="3200" dirty="0"/>
              <a:t>Overskudd: 2019: 41.779</a:t>
            </a:r>
          </a:p>
          <a:p>
            <a:pPr marL="0" indent="0">
              <a:buNone/>
            </a:pPr>
            <a:r>
              <a:rPr lang="nb-NO" sz="3200" dirty="0"/>
              <a:t>Overskudd 2018: 43 862</a:t>
            </a:r>
          </a:p>
        </p:txBody>
      </p:sp>
    </p:spTree>
    <p:extLst>
      <p:ext uri="{BB962C8B-B14F-4D97-AF65-F5344CB8AC3E}">
        <p14:creationId xmlns:p14="http://schemas.microsoft.com/office/powerpoint/2010/main" val="134640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KIRKELIGE HANDLINGER</a:t>
            </a:r>
          </a:p>
        </p:txBody>
      </p:sp>
      <p:sp>
        <p:nvSpPr>
          <p:cNvPr id="3" name="Plassholder for innhold 2"/>
          <p:cNvSpPr>
            <a:spLocks noGrp="1"/>
          </p:cNvSpPr>
          <p:nvPr>
            <p:ph idx="1"/>
          </p:nvPr>
        </p:nvSpPr>
        <p:spPr/>
        <p:txBody>
          <a:bodyPr>
            <a:normAutofit lnSpcReduction="10000"/>
          </a:bodyPr>
          <a:lstStyle/>
          <a:p>
            <a:pPr marL="0" indent="0">
              <a:buNone/>
            </a:pPr>
            <a:r>
              <a:rPr lang="nb-NO" dirty="0"/>
              <a:t>-Konfirmerte i soknet: 	</a:t>
            </a:r>
          </a:p>
          <a:p>
            <a:pPr marL="0" indent="0">
              <a:buNone/>
            </a:pPr>
            <a:r>
              <a:rPr lang="nb-NO" dirty="0"/>
              <a:t>2020:	87	2019: 79</a:t>
            </a:r>
          </a:p>
          <a:p>
            <a:pPr marL="0" indent="0">
              <a:buNone/>
            </a:pPr>
            <a:r>
              <a:rPr lang="nb-NO" dirty="0"/>
              <a:t>-Dåp i Grønnåsen kirkebygg: 	</a:t>
            </a:r>
          </a:p>
          <a:p>
            <a:pPr marL="0" indent="0">
              <a:buNone/>
            </a:pPr>
            <a:r>
              <a:rPr lang="nb-NO" dirty="0"/>
              <a:t>2020:46	2019: 65  </a:t>
            </a:r>
          </a:p>
          <a:p>
            <a:pPr marL="0" indent="0">
              <a:buNone/>
            </a:pPr>
            <a:r>
              <a:rPr lang="nb-NO" dirty="0"/>
              <a:t>-Kirkelige vielser:		 </a:t>
            </a:r>
          </a:p>
          <a:p>
            <a:pPr marL="0" indent="0">
              <a:buNone/>
            </a:pPr>
            <a:r>
              <a:rPr lang="nb-NO" dirty="0"/>
              <a:t>2020: 6	2019: 5  (utført i soknet)</a:t>
            </a:r>
          </a:p>
          <a:p>
            <a:pPr marL="0" indent="0">
              <a:buNone/>
            </a:pPr>
            <a:r>
              <a:rPr lang="nb-NO" dirty="0"/>
              <a:t>-Kirkelige gravferder:</a:t>
            </a:r>
          </a:p>
          <a:p>
            <a:pPr marL="0" indent="0">
              <a:buNone/>
            </a:pPr>
            <a:r>
              <a:rPr lang="nb-NO" dirty="0"/>
              <a:t>Forrettet for soknets befolkning: 2020: 53	2019: 51 </a:t>
            </a:r>
          </a:p>
          <a:p>
            <a:pPr marL="0" indent="0">
              <a:buNone/>
            </a:pPr>
            <a:r>
              <a:rPr lang="nb-NO" dirty="0"/>
              <a:t>Forrettet i Grønnåsen kirkebygg: 2020: 19	2019: 17 </a:t>
            </a:r>
          </a:p>
        </p:txBody>
      </p:sp>
    </p:spTree>
    <p:extLst>
      <p:ext uri="{BB962C8B-B14F-4D97-AF65-F5344CB8AC3E}">
        <p14:creationId xmlns:p14="http://schemas.microsoft.com/office/powerpoint/2010/main" val="3407464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KONSERTER</a:t>
            </a:r>
          </a:p>
        </p:txBody>
      </p:sp>
      <p:sp>
        <p:nvSpPr>
          <p:cNvPr id="3" name="Plassholder for innhold 2"/>
          <p:cNvSpPr>
            <a:spLocks noGrp="1"/>
          </p:cNvSpPr>
          <p:nvPr>
            <p:ph idx="1"/>
          </p:nvPr>
        </p:nvSpPr>
        <p:spPr/>
        <p:txBody>
          <a:bodyPr>
            <a:normAutofit/>
          </a:bodyPr>
          <a:lstStyle/>
          <a:p>
            <a:pPr marL="0" indent="0">
              <a:buNone/>
            </a:pPr>
            <a:r>
              <a:rPr lang="nb-NO" dirty="0"/>
              <a:t>Konserter avholdt i regi av menigheten: 	2020: 1, 2019: 4 	</a:t>
            </a:r>
          </a:p>
          <a:p>
            <a:pPr marL="0" indent="0">
              <a:buNone/>
            </a:pPr>
            <a:r>
              <a:rPr lang="nb-NO" dirty="0"/>
              <a:t>							 </a:t>
            </a:r>
          </a:p>
          <a:p>
            <a:pPr marL="0" indent="0">
              <a:buNone/>
            </a:pPr>
            <a:r>
              <a:rPr lang="nb-NO" dirty="0"/>
              <a:t>Konserter avholdt av andre: 			2020: 8, 2019: 10 	</a:t>
            </a:r>
          </a:p>
          <a:p>
            <a:pPr marL="0" indent="0">
              <a:buNone/>
            </a:pPr>
            <a:r>
              <a:rPr lang="nb-NO" dirty="0"/>
              <a:t>							 </a:t>
            </a:r>
          </a:p>
          <a:p>
            <a:pPr marL="0" indent="0">
              <a:buNone/>
            </a:pPr>
            <a:r>
              <a:rPr lang="nb-NO" dirty="0"/>
              <a:t>Deltakere på menighetens konserter: 		2020: 32, 2019: 433</a:t>
            </a:r>
          </a:p>
          <a:p>
            <a:pPr marL="0" indent="0">
              <a:buNone/>
            </a:pPr>
            <a:r>
              <a:rPr lang="nb-NO" dirty="0"/>
              <a:t>							 </a:t>
            </a:r>
          </a:p>
          <a:p>
            <a:pPr marL="0" indent="0">
              <a:buNone/>
            </a:pPr>
            <a:r>
              <a:rPr lang="nb-NO" dirty="0"/>
              <a:t>Deltakere på andres konserter: 			2020: 534 </a:t>
            </a:r>
          </a:p>
        </p:txBody>
      </p:sp>
    </p:spTree>
    <p:extLst>
      <p:ext uri="{BB962C8B-B14F-4D97-AF65-F5344CB8AC3E}">
        <p14:creationId xmlns:p14="http://schemas.microsoft.com/office/powerpoint/2010/main" val="239480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solidFill>
                  <a:srgbClr val="FF0000"/>
                </a:solidFill>
              </a:rPr>
              <a:t>MENIGHETSRÅD</a:t>
            </a:r>
            <a:br>
              <a:rPr lang="nb-NO" dirty="0">
                <a:solidFill>
                  <a:srgbClr val="FF0000"/>
                </a:solidFill>
              </a:rPr>
            </a:br>
            <a:r>
              <a:rPr lang="nb-NO" dirty="0">
                <a:solidFill>
                  <a:srgbClr val="FF0000"/>
                </a:solidFill>
              </a:rPr>
              <a:t>Periode: 2019-2023</a:t>
            </a:r>
            <a:endParaRPr lang="nb-NO" dirty="0"/>
          </a:p>
        </p:txBody>
      </p:sp>
      <p:sp>
        <p:nvSpPr>
          <p:cNvPr id="3" name="Content Placeholder 2"/>
          <p:cNvSpPr>
            <a:spLocks noGrp="1"/>
          </p:cNvSpPr>
          <p:nvPr>
            <p:ph sz="half" idx="1"/>
          </p:nvPr>
        </p:nvSpPr>
        <p:spPr/>
        <p:txBody>
          <a:bodyPr>
            <a:normAutofit fontScale="85000" lnSpcReduction="20000"/>
          </a:bodyPr>
          <a:lstStyle/>
          <a:p>
            <a:pPr marL="0" indent="0">
              <a:buNone/>
            </a:pPr>
            <a:r>
              <a:rPr lang="nb-NO" sz="3500" b="1" dirty="0"/>
              <a:t>Medlemmer</a:t>
            </a:r>
          </a:p>
          <a:p>
            <a:pPr marL="0" indent="0">
              <a:buNone/>
            </a:pPr>
            <a:r>
              <a:rPr lang="nb-NO" dirty="0"/>
              <a:t>Ingeborg Østrem Hellemo (leder)                              </a:t>
            </a:r>
          </a:p>
          <a:p>
            <a:pPr marL="0" indent="0">
              <a:buNone/>
            </a:pPr>
            <a:r>
              <a:rPr lang="nb-NO" dirty="0"/>
              <a:t>Andreas </a:t>
            </a:r>
            <a:r>
              <a:rPr lang="nb-NO" dirty="0" err="1"/>
              <a:t>Bratteng</a:t>
            </a:r>
            <a:r>
              <a:rPr lang="nb-NO" dirty="0"/>
              <a:t> (nestleder til 1.aug.)</a:t>
            </a:r>
          </a:p>
          <a:p>
            <a:pPr marL="0" indent="0">
              <a:buNone/>
            </a:pPr>
            <a:r>
              <a:rPr lang="nb-NO" dirty="0"/>
              <a:t>Lisa Jenssen (nestleder fra 8.sept. 2020)</a:t>
            </a:r>
          </a:p>
          <a:p>
            <a:pPr marL="0" indent="0">
              <a:buNone/>
            </a:pPr>
            <a:r>
              <a:rPr lang="nb-NO" dirty="0"/>
              <a:t>Brita Odland Kvamme (sekretær)</a:t>
            </a:r>
          </a:p>
          <a:p>
            <a:pPr marL="0" indent="0">
              <a:buNone/>
            </a:pPr>
            <a:r>
              <a:rPr lang="nb-NO" dirty="0"/>
              <a:t>Vegard Mobakk</a:t>
            </a:r>
          </a:p>
          <a:p>
            <a:pPr marL="0" indent="0">
              <a:buNone/>
            </a:pPr>
            <a:r>
              <a:rPr lang="nb-NO" dirty="0"/>
              <a:t>Birgitte Bye </a:t>
            </a:r>
            <a:r>
              <a:rPr lang="nb-NO" dirty="0" err="1"/>
              <a:t>Åsali</a:t>
            </a:r>
            <a:endParaRPr lang="nb-NO" dirty="0"/>
          </a:p>
          <a:p>
            <a:pPr marL="0" indent="0">
              <a:buNone/>
            </a:pPr>
            <a:r>
              <a:rPr lang="nb-NO" dirty="0" err="1"/>
              <a:t>Mbachi</a:t>
            </a:r>
            <a:r>
              <a:rPr lang="nb-NO" dirty="0"/>
              <a:t> Ruth </a:t>
            </a:r>
            <a:r>
              <a:rPr lang="nb-NO" dirty="0" err="1"/>
              <a:t>Msomphora</a:t>
            </a:r>
            <a:endParaRPr lang="nb-NO" dirty="0"/>
          </a:p>
          <a:p>
            <a:pPr marL="0" indent="0">
              <a:buNone/>
            </a:pPr>
            <a:r>
              <a:rPr lang="nb-NO" dirty="0"/>
              <a:t>Hildur </a:t>
            </a:r>
            <a:r>
              <a:rPr lang="nb-NO" dirty="0" err="1"/>
              <a:t>Kamsare</a:t>
            </a:r>
            <a:r>
              <a:rPr lang="nb-NO" dirty="0"/>
              <a:t> </a:t>
            </a:r>
          </a:p>
          <a:p>
            <a:pPr marL="0" indent="0">
              <a:buNone/>
            </a:pPr>
            <a:r>
              <a:rPr lang="nb-NO" dirty="0"/>
              <a:t>Ingebrigt Sylte (fra 8.sept 2020)</a:t>
            </a:r>
          </a:p>
          <a:p>
            <a:pPr marL="0" indent="0">
              <a:buNone/>
            </a:pPr>
            <a:r>
              <a:rPr lang="nb-NO" dirty="0"/>
              <a:t>Ann Christin Elvemo (sokneprest)</a:t>
            </a:r>
          </a:p>
        </p:txBody>
      </p:sp>
      <p:sp>
        <p:nvSpPr>
          <p:cNvPr id="4" name="Content Placeholder 3"/>
          <p:cNvSpPr>
            <a:spLocks noGrp="1"/>
          </p:cNvSpPr>
          <p:nvPr>
            <p:ph sz="half" idx="2"/>
          </p:nvPr>
        </p:nvSpPr>
        <p:spPr/>
        <p:txBody>
          <a:bodyPr>
            <a:normAutofit fontScale="85000" lnSpcReduction="20000"/>
          </a:bodyPr>
          <a:lstStyle/>
          <a:p>
            <a:pPr marL="0" indent="0">
              <a:buNone/>
            </a:pPr>
            <a:r>
              <a:rPr lang="nb-NO" sz="3500" b="1" dirty="0"/>
              <a:t>Varamedlemmer</a:t>
            </a:r>
            <a:r>
              <a:rPr lang="nb-NO" dirty="0"/>
              <a:t> </a:t>
            </a:r>
          </a:p>
          <a:p>
            <a:pPr marL="0" indent="0">
              <a:buNone/>
            </a:pPr>
            <a:r>
              <a:rPr lang="nb-NO" dirty="0"/>
              <a:t>Ingebrigt Sylte (tom 8.sept. 2020)</a:t>
            </a:r>
          </a:p>
          <a:p>
            <a:pPr marL="0" indent="0">
              <a:buNone/>
            </a:pPr>
            <a:r>
              <a:rPr lang="nb-NO" dirty="0"/>
              <a:t>Georg Hansen </a:t>
            </a:r>
          </a:p>
          <a:p>
            <a:pPr marL="0" indent="0">
              <a:buNone/>
            </a:pPr>
            <a:r>
              <a:rPr lang="nb-NO" dirty="0"/>
              <a:t>Bernhard Sætre</a:t>
            </a:r>
          </a:p>
          <a:p>
            <a:endParaRPr lang="nb-NO" dirty="0"/>
          </a:p>
          <a:p>
            <a:endParaRPr lang="nb-NO" dirty="0"/>
          </a:p>
          <a:p>
            <a:pPr marL="0" indent="0">
              <a:buNone/>
            </a:pPr>
            <a:r>
              <a:rPr lang="nb-NO" sz="3500" b="1" dirty="0"/>
              <a:t>Permisjoner</a:t>
            </a:r>
          </a:p>
          <a:p>
            <a:pPr marL="0" indent="0">
              <a:buNone/>
            </a:pPr>
            <a:r>
              <a:rPr lang="nb-NO" dirty="0" err="1"/>
              <a:t>Skaidre</a:t>
            </a:r>
            <a:r>
              <a:rPr lang="nb-NO" dirty="0"/>
              <a:t> Fors </a:t>
            </a:r>
          </a:p>
          <a:p>
            <a:pPr marL="0" indent="0">
              <a:buNone/>
            </a:pPr>
            <a:r>
              <a:rPr lang="nb-NO" dirty="0"/>
              <a:t>Andreas Aanstad </a:t>
            </a:r>
          </a:p>
          <a:p>
            <a:pPr marL="0" indent="0">
              <a:buNone/>
            </a:pPr>
            <a:r>
              <a:rPr lang="nb-NO" dirty="0"/>
              <a:t>Andreas </a:t>
            </a:r>
            <a:r>
              <a:rPr lang="nb-NO" dirty="0" err="1"/>
              <a:t>Bratteng</a:t>
            </a:r>
            <a:r>
              <a:rPr lang="nb-NO" dirty="0"/>
              <a:t> (fra 1.aug 2020)</a:t>
            </a:r>
          </a:p>
          <a:p>
            <a:endParaRPr lang="nb-NO" dirty="0"/>
          </a:p>
        </p:txBody>
      </p:sp>
    </p:spTree>
    <p:extLst>
      <p:ext uri="{BB962C8B-B14F-4D97-AF65-F5344CB8AC3E}">
        <p14:creationId xmlns:p14="http://schemas.microsoft.com/office/powerpoint/2010/main" val="1187239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MUSIKKLIV i MENIGHETEN</a:t>
            </a:r>
          </a:p>
        </p:txBody>
      </p:sp>
      <p:sp>
        <p:nvSpPr>
          <p:cNvPr id="3" name="Plassholder for innhold 2"/>
          <p:cNvSpPr>
            <a:spLocks noGrp="1"/>
          </p:cNvSpPr>
          <p:nvPr>
            <p:ph idx="1"/>
          </p:nvPr>
        </p:nvSpPr>
        <p:spPr/>
        <p:txBody>
          <a:bodyPr>
            <a:normAutofit fontScale="70000" lnSpcReduction="20000"/>
          </a:bodyPr>
          <a:lstStyle/>
          <a:p>
            <a:pPr marL="0" indent="0">
              <a:buNone/>
            </a:pPr>
            <a:r>
              <a:rPr lang="nb-NO" dirty="0">
                <a:solidFill>
                  <a:srgbClr val="FF0000"/>
                </a:solidFill>
              </a:rPr>
              <a:t>-Nytt av året: </a:t>
            </a:r>
            <a:r>
              <a:rPr lang="nb-NO" dirty="0"/>
              <a:t>Sangsamling på Solneset skoles SFO: 20-30 barn deltar to ganger pr. mnd.</a:t>
            </a:r>
          </a:p>
          <a:p>
            <a:pPr marL="0" indent="0">
              <a:buNone/>
            </a:pPr>
            <a:r>
              <a:rPr lang="nb-NO" dirty="0">
                <a:solidFill>
                  <a:srgbClr val="FF0000"/>
                </a:solidFill>
              </a:rPr>
              <a:t>-Nytt av året: </a:t>
            </a:r>
            <a:r>
              <a:rPr lang="nb-NO" dirty="0"/>
              <a:t>Barnekor: 8 deltakere.</a:t>
            </a:r>
          </a:p>
          <a:p>
            <a:pPr marL="0" indent="0">
              <a:buNone/>
            </a:pPr>
            <a:r>
              <a:rPr lang="nb-NO" dirty="0"/>
              <a:t>-Grønnåsen kirkekor , 23 medlemmer, konsert under TIK i Domkirka: Lux </a:t>
            </a:r>
            <a:r>
              <a:rPr lang="nb-NO" dirty="0" err="1"/>
              <a:t>aeterna</a:t>
            </a:r>
            <a:r>
              <a:rPr lang="nb-NO" dirty="0"/>
              <a:t>, godt besøkt.</a:t>
            </a:r>
          </a:p>
          <a:p>
            <a:pPr marL="0" indent="0">
              <a:buNone/>
            </a:pPr>
            <a:r>
              <a:rPr lang="nb-NO" dirty="0"/>
              <a:t>-Ishavsguttene: 18 medlemmer, internkonsert på Tromsø Camping, god besøkt.</a:t>
            </a:r>
          </a:p>
          <a:p>
            <a:pPr marL="0" indent="0">
              <a:buNone/>
            </a:pPr>
            <a:r>
              <a:rPr lang="nb-NO" dirty="0"/>
              <a:t>-Babysang: 25 deltakere.</a:t>
            </a:r>
          </a:p>
          <a:p>
            <a:pPr marL="0" indent="0">
              <a:buNone/>
            </a:pPr>
            <a:r>
              <a:rPr lang="nb-NO" dirty="0"/>
              <a:t>-Barnesang: 15 deltakere.</a:t>
            </a:r>
          </a:p>
          <a:p>
            <a:pPr marL="0" indent="0">
              <a:buNone/>
            </a:pPr>
            <a:r>
              <a:rPr lang="nb-NO" dirty="0"/>
              <a:t>-2 salmekvelder med til sammen 22 deltakere.</a:t>
            </a:r>
          </a:p>
          <a:p>
            <a:pPr marL="0" indent="0">
              <a:buNone/>
            </a:pPr>
            <a:endParaRPr lang="nb-NO" dirty="0"/>
          </a:p>
          <a:p>
            <a:pPr marL="0" indent="0">
              <a:buNone/>
            </a:pPr>
            <a:r>
              <a:rPr lang="nb-NO" dirty="0"/>
              <a:t>-Menigheten har i tillegg 5 kor som bruker Grønnåsen kirkebygg som øvingslokale, noen har ukentlige øvelser og noen har enkelte øvelser her. Når det ble Koronastengt åpnet Grønnåsen kirke sine lokaler for flere kor og korps.</a:t>
            </a:r>
          </a:p>
          <a:p>
            <a:pPr marL="0" indent="0">
              <a:buNone/>
            </a:pPr>
            <a:endParaRPr lang="nb-NO" dirty="0"/>
          </a:p>
          <a:p>
            <a:pPr marL="0" indent="0">
              <a:buNone/>
            </a:pPr>
            <a:r>
              <a:rPr lang="nb-NO" dirty="0"/>
              <a:t>-Samarbeidet med Musikkonservatoriet og VID/KUN fortsetter. </a:t>
            </a:r>
          </a:p>
          <a:p>
            <a:pPr marL="0" indent="0">
              <a:buNone/>
            </a:pPr>
            <a:endParaRPr lang="nb-NO" dirty="0"/>
          </a:p>
          <a:p>
            <a:pPr marL="0" indent="0">
              <a:buNone/>
            </a:pPr>
            <a:endParaRPr lang="nb-NO" dirty="0"/>
          </a:p>
        </p:txBody>
      </p:sp>
    </p:spTree>
    <p:extLst>
      <p:ext uri="{BB962C8B-B14F-4D97-AF65-F5344CB8AC3E}">
        <p14:creationId xmlns:p14="http://schemas.microsoft.com/office/powerpoint/2010/main" val="1301289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solidFill>
                  <a:srgbClr val="FF0000"/>
                </a:solidFill>
              </a:rPr>
              <a:t>DIAKONI</a:t>
            </a:r>
            <a:endParaRPr lang="nb-NO" dirty="0"/>
          </a:p>
        </p:txBody>
      </p:sp>
      <p:sp>
        <p:nvSpPr>
          <p:cNvPr id="3" name="Content Placeholder 2"/>
          <p:cNvSpPr>
            <a:spLocks noGrp="1"/>
          </p:cNvSpPr>
          <p:nvPr>
            <p:ph idx="1"/>
          </p:nvPr>
        </p:nvSpPr>
        <p:spPr/>
        <p:txBody>
          <a:bodyPr>
            <a:normAutofit fontScale="92500" lnSpcReduction="10000"/>
          </a:bodyPr>
          <a:lstStyle/>
          <a:p>
            <a:pPr marL="0" indent="0">
              <a:buNone/>
            </a:pPr>
            <a:r>
              <a:rPr lang="nb-NO" dirty="0"/>
              <a:t>Kirkeforening og strikkeklubb: Møtes en gang/mnd. i Grønnåsen kirke og arrangerer: </a:t>
            </a:r>
          </a:p>
          <a:p>
            <a:pPr marL="0" indent="0">
              <a:buNone/>
            </a:pPr>
            <a:r>
              <a:rPr lang="nb-NO" dirty="0"/>
              <a:t>2 HYGGETREFF og JULEBASAR:  Avlyst pga. korona</a:t>
            </a:r>
          </a:p>
          <a:p>
            <a:pPr marL="0" indent="0">
              <a:buNone/>
            </a:pPr>
            <a:endParaRPr lang="nb-NO" dirty="0"/>
          </a:p>
          <a:p>
            <a:pPr marL="0" indent="0">
              <a:buNone/>
            </a:pPr>
            <a:r>
              <a:rPr lang="nb-NO" dirty="0"/>
              <a:t>JULEBORD: avlyst</a:t>
            </a:r>
          </a:p>
          <a:p>
            <a:pPr marL="0" indent="0">
              <a:buNone/>
            </a:pPr>
            <a:r>
              <a:rPr lang="nb-NO" dirty="0"/>
              <a:t>ALFHEIM aktivitetssenter, gudstjenestesamling i desember</a:t>
            </a:r>
          </a:p>
          <a:p>
            <a:pPr marL="0" indent="0">
              <a:buNone/>
            </a:pPr>
            <a:r>
              <a:rPr lang="nb-NO" dirty="0"/>
              <a:t>BUSSTUR avlyst</a:t>
            </a:r>
          </a:p>
          <a:p>
            <a:pPr marL="0" indent="0">
              <a:buNone/>
            </a:pPr>
            <a:r>
              <a:rPr lang="nb-NO" dirty="0"/>
              <a:t>ANDAKTER m/sangstund (nattverd hver mnd.) på </a:t>
            </a:r>
            <a:r>
              <a:rPr lang="nb-NO" dirty="0" err="1"/>
              <a:t>Mortensnes</a:t>
            </a:r>
            <a:r>
              <a:rPr lang="nb-NO" dirty="0"/>
              <a:t> omsorgssenter: 20 </a:t>
            </a:r>
          </a:p>
          <a:p>
            <a:pPr marL="0" indent="0">
              <a:buNone/>
            </a:pPr>
            <a:r>
              <a:rPr lang="nb-NO" dirty="0"/>
              <a:t>ONSDAGSMIDDAG 5 gjennomført, 18 avlyst     </a:t>
            </a:r>
          </a:p>
        </p:txBody>
      </p:sp>
    </p:spTree>
    <p:extLst>
      <p:ext uri="{BB962C8B-B14F-4D97-AF65-F5344CB8AC3E}">
        <p14:creationId xmlns:p14="http://schemas.microsoft.com/office/powerpoint/2010/main" val="2812557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TILTAK</a:t>
            </a:r>
          </a:p>
        </p:txBody>
      </p:sp>
      <p:sp>
        <p:nvSpPr>
          <p:cNvPr id="3" name="Plassholder for innhold 2"/>
          <p:cNvSpPr>
            <a:spLocks noGrp="1"/>
          </p:cNvSpPr>
          <p:nvPr>
            <p:ph idx="1"/>
          </p:nvPr>
        </p:nvSpPr>
        <p:spPr/>
        <p:txBody>
          <a:bodyPr>
            <a:normAutofit lnSpcReduction="10000"/>
          </a:bodyPr>
          <a:lstStyle/>
          <a:p>
            <a:pPr marL="0" indent="0">
              <a:buNone/>
            </a:pPr>
            <a:r>
              <a:rPr lang="nb-NO" dirty="0"/>
              <a:t>UNIK: Gudstjenestetilbud for mennesker med psykisk utviklingshemming</a:t>
            </a:r>
          </a:p>
          <a:p>
            <a:pPr marL="0" indent="0">
              <a:buNone/>
            </a:pPr>
            <a:endParaRPr lang="nb-NO" dirty="0"/>
          </a:p>
          <a:p>
            <a:pPr marL="0" indent="0">
              <a:buNone/>
            </a:pPr>
            <a:r>
              <a:rPr lang="nb-NO" dirty="0"/>
              <a:t>Førjulstoner med Alfheim aktivitetshus: digitalt</a:t>
            </a:r>
          </a:p>
          <a:p>
            <a:pPr marL="0" indent="0">
              <a:buNone/>
            </a:pPr>
            <a:endParaRPr lang="nb-NO" dirty="0"/>
          </a:p>
          <a:p>
            <a:pPr marL="0" indent="0">
              <a:buNone/>
            </a:pPr>
            <a:r>
              <a:rPr lang="nb-NO" dirty="0"/>
              <a:t>3 samlinger: Hva Tror Jeg? En dialogisk samtale om tro: 12 deltakere i alderen 20-60.</a:t>
            </a:r>
          </a:p>
          <a:p>
            <a:pPr marL="0" indent="0">
              <a:buNone/>
            </a:pPr>
            <a:endParaRPr lang="nb-NO" dirty="0"/>
          </a:p>
          <a:p>
            <a:pPr marL="0" indent="0">
              <a:buNone/>
            </a:pPr>
            <a:r>
              <a:rPr lang="nb-NO" dirty="0"/>
              <a:t>3 samlinger: Teksten og Prosten: ledet av Prost Stig Lægdene: 9 deltakere i alderen 20-60.</a:t>
            </a:r>
          </a:p>
        </p:txBody>
      </p:sp>
    </p:spTree>
    <p:extLst>
      <p:ext uri="{BB962C8B-B14F-4D97-AF65-F5344CB8AC3E}">
        <p14:creationId xmlns:p14="http://schemas.microsoft.com/office/powerpoint/2010/main" val="2784006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TAKK</a:t>
            </a:r>
            <a:br>
              <a:rPr lang="nb-NO" dirty="0">
                <a:solidFill>
                  <a:srgbClr val="FF0000"/>
                </a:solidFill>
              </a:rPr>
            </a:br>
            <a:r>
              <a:rPr lang="nb-NO" dirty="0">
                <a:solidFill>
                  <a:srgbClr val="FF0000"/>
                </a:solidFill>
              </a:rPr>
              <a:t>Alle frivillige og alle ansatte</a:t>
            </a:r>
          </a:p>
        </p:txBody>
      </p:sp>
      <p:sp>
        <p:nvSpPr>
          <p:cNvPr id="3" name="Plassholder for innhold 2"/>
          <p:cNvSpPr>
            <a:spLocks noGrp="1"/>
          </p:cNvSpPr>
          <p:nvPr>
            <p:ph idx="1"/>
          </p:nvPr>
        </p:nvSpPr>
        <p:spPr/>
        <p:txBody>
          <a:bodyPr>
            <a:normAutofit fontScale="62500" lnSpcReduction="20000"/>
          </a:bodyPr>
          <a:lstStyle/>
          <a:p>
            <a:pPr marL="0" indent="0" algn="ctr">
              <a:buNone/>
            </a:pPr>
            <a:r>
              <a:rPr lang="nb-NO" dirty="0"/>
              <a:t>Strikkeklubben</a:t>
            </a:r>
          </a:p>
          <a:p>
            <a:pPr marL="0" indent="0" algn="ctr">
              <a:buNone/>
            </a:pPr>
            <a:r>
              <a:rPr lang="nb-NO" dirty="0"/>
              <a:t>Utvalgene for: Trosopplæring, Diakoni, Kultur- og Miljø, Internasjonalt arbeid, Gudstjenesteutvalget</a:t>
            </a:r>
          </a:p>
          <a:p>
            <a:pPr marL="0" indent="0" algn="ctr">
              <a:buNone/>
            </a:pPr>
            <a:r>
              <a:rPr lang="nb-NO" dirty="0"/>
              <a:t>Kirkekaffefolk</a:t>
            </a:r>
          </a:p>
          <a:p>
            <a:pPr marL="0" indent="0" algn="ctr">
              <a:buNone/>
            </a:pPr>
            <a:r>
              <a:rPr lang="nb-NO" dirty="0"/>
              <a:t>Onsdagsmiddag kokk og ryddegjeng</a:t>
            </a:r>
          </a:p>
          <a:p>
            <a:pPr marL="0" indent="0" algn="ctr">
              <a:buNone/>
            </a:pPr>
            <a:r>
              <a:rPr lang="nb-NO" dirty="0"/>
              <a:t>Medliturger</a:t>
            </a:r>
          </a:p>
          <a:p>
            <a:pPr marL="0" indent="0" algn="ctr">
              <a:buNone/>
            </a:pPr>
            <a:r>
              <a:rPr lang="nb-NO" dirty="0"/>
              <a:t>Barneliturger</a:t>
            </a:r>
          </a:p>
          <a:p>
            <a:pPr marL="0" indent="0" algn="ctr">
              <a:buNone/>
            </a:pPr>
            <a:r>
              <a:rPr lang="nb-NO" dirty="0"/>
              <a:t>Prosjektørkjørere</a:t>
            </a:r>
          </a:p>
          <a:p>
            <a:pPr marL="0" indent="0" algn="ctr">
              <a:buNone/>
            </a:pPr>
            <a:r>
              <a:rPr lang="nb-NO" dirty="0"/>
              <a:t>Konfirmantliturger / konfirmantforeldre</a:t>
            </a:r>
          </a:p>
          <a:p>
            <a:pPr marL="0" indent="0" algn="ctr">
              <a:buNone/>
            </a:pPr>
            <a:r>
              <a:rPr lang="nb-NO" dirty="0"/>
              <a:t>Frivillige på utdeling av mat for Matsentralen</a:t>
            </a:r>
          </a:p>
          <a:p>
            <a:pPr marL="0" indent="0" algn="ctr">
              <a:buNone/>
            </a:pPr>
            <a:r>
              <a:rPr lang="nb-NO" dirty="0"/>
              <a:t>Tiltakene: Parentes, UNIK, Hva Tror Jeg?</a:t>
            </a:r>
          </a:p>
          <a:p>
            <a:pPr marL="0" indent="0" algn="ctr">
              <a:buNone/>
            </a:pPr>
            <a:r>
              <a:rPr lang="nb-NO" dirty="0"/>
              <a:t>Musikk: Kirkekoret, Ishavsguttene, Babysang, barnesang, barnekor, Sangtirsdag på Solneset SFO</a:t>
            </a:r>
          </a:p>
          <a:p>
            <a:pPr marL="0" indent="0" algn="ctr">
              <a:buNone/>
            </a:pPr>
            <a:r>
              <a:rPr lang="nb-NO" dirty="0"/>
              <a:t>Ansatte i store og små stillinger</a:t>
            </a:r>
          </a:p>
          <a:p>
            <a:pPr marL="0" indent="0" algn="ctr">
              <a:buNone/>
            </a:pPr>
            <a:r>
              <a:rPr lang="nb-NO" dirty="0"/>
              <a:t>Menighetsrådet</a:t>
            </a:r>
          </a:p>
          <a:p>
            <a:pPr marL="0" indent="0" algn="ctr">
              <a:buNone/>
            </a:pPr>
            <a:endParaRPr lang="nb-NO" dirty="0"/>
          </a:p>
          <a:p>
            <a:pPr marL="0" indent="0" algn="ctr">
              <a:buNone/>
            </a:pPr>
            <a:endParaRPr lang="nb-NO" dirty="0"/>
          </a:p>
          <a:p>
            <a:pPr marL="0" indent="0" algn="ctr">
              <a:buNone/>
            </a:pPr>
            <a:endParaRPr lang="nb-NO" dirty="0"/>
          </a:p>
        </p:txBody>
      </p:sp>
    </p:spTree>
    <p:extLst>
      <p:ext uri="{BB962C8B-B14F-4D97-AF65-F5344CB8AC3E}">
        <p14:creationId xmlns:p14="http://schemas.microsoft.com/office/powerpoint/2010/main" val="339600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ØKONOMI</a:t>
            </a:r>
            <a:br>
              <a:rPr lang="nb-NO" dirty="0">
                <a:solidFill>
                  <a:srgbClr val="FF0000"/>
                </a:solidFill>
              </a:rPr>
            </a:br>
            <a:r>
              <a:rPr lang="nb-NO" dirty="0">
                <a:solidFill>
                  <a:srgbClr val="FF0000"/>
                </a:solidFill>
              </a:rPr>
              <a:t>utvalgte interessante tall</a:t>
            </a:r>
          </a:p>
        </p:txBody>
      </p:sp>
      <p:sp>
        <p:nvSpPr>
          <p:cNvPr id="3" name="Plassholder for innhold 2"/>
          <p:cNvSpPr>
            <a:spLocks noGrp="1"/>
          </p:cNvSpPr>
          <p:nvPr>
            <p:ph idx="1"/>
          </p:nvPr>
        </p:nvSpPr>
        <p:spPr/>
        <p:txBody>
          <a:bodyPr>
            <a:normAutofit fontScale="85000" lnSpcReduction="20000"/>
          </a:bodyPr>
          <a:lstStyle/>
          <a:p>
            <a:pPr marL="0" indent="0">
              <a:buNone/>
            </a:pPr>
            <a:r>
              <a:rPr lang="nb-NO" b="1" dirty="0"/>
              <a:t>Slik fordeles det økonomiske ansvaret i kirka:</a:t>
            </a:r>
          </a:p>
          <a:p>
            <a:pPr marL="0" indent="0">
              <a:buNone/>
            </a:pPr>
            <a:endParaRPr lang="nb-NO" b="1" dirty="0"/>
          </a:p>
          <a:p>
            <a:pPr marL="0" indent="0">
              <a:buNone/>
            </a:pPr>
            <a:r>
              <a:rPr lang="nb-NO" dirty="0"/>
              <a:t>-Lønninger, lånet til kirka og vedlikehold betales av Tromsø kirkelige Fellesråd.</a:t>
            </a:r>
          </a:p>
          <a:p>
            <a:pPr marL="0" indent="0">
              <a:buNone/>
            </a:pPr>
            <a:r>
              <a:rPr lang="nb-NO" dirty="0"/>
              <a:t>-Menigheten betaler drift av selve menigheten og gudstjenestelivet:</a:t>
            </a:r>
          </a:p>
          <a:p>
            <a:pPr marL="0" indent="0">
              <a:buNone/>
            </a:pPr>
            <a:endParaRPr lang="nb-NO" b="1" dirty="0"/>
          </a:p>
          <a:p>
            <a:pPr marL="0" indent="0">
              <a:buNone/>
            </a:pPr>
            <a:r>
              <a:rPr lang="nb-NO" b="1" dirty="0"/>
              <a:t>Utvalgte tall fra 2020 viser:</a:t>
            </a:r>
          </a:p>
          <a:p>
            <a:pPr marL="0" indent="0">
              <a:buNone/>
            </a:pPr>
            <a:r>
              <a:rPr lang="nb-NO" dirty="0"/>
              <a:t>-Blomster: kr. 8.500 		(2019:14.000)                                                                                       -Kirkekaffen kr. 8.000 		(2019:14.300) Inntekt kr. 1.800 (2019:5.800)</a:t>
            </a:r>
            <a:br>
              <a:rPr lang="nb-NO" dirty="0"/>
            </a:br>
            <a:r>
              <a:rPr lang="nb-NO" dirty="0"/>
              <a:t>-Diakoni:                                                                                                                                   -Busstur og julebord kr. 0 	(34.000)                                                                                                   -Onsdagsmiddag:                                                                                                                        Utgifter kr. 27.000 		(2019: 38.000)</a:t>
            </a:r>
            <a:br>
              <a:rPr lang="nb-NO" dirty="0"/>
            </a:br>
            <a:r>
              <a:rPr lang="nb-NO" dirty="0"/>
              <a:t>Inntekter kr. 15.000 		(2019: 27.000)</a:t>
            </a:r>
          </a:p>
        </p:txBody>
      </p:sp>
    </p:spTree>
    <p:extLst>
      <p:ext uri="{BB962C8B-B14F-4D97-AF65-F5344CB8AC3E}">
        <p14:creationId xmlns:p14="http://schemas.microsoft.com/office/powerpoint/2010/main" val="4128137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F8772-1367-4FF1-B9B6-60325E104001}"/>
              </a:ext>
            </a:extLst>
          </p:cNvPr>
          <p:cNvSpPr>
            <a:spLocks noGrp="1"/>
          </p:cNvSpPr>
          <p:nvPr>
            <p:ph type="title"/>
          </p:nvPr>
        </p:nvSpPr>
        <p:spPr/>
        <p:txBody>
          <a:bodyPr/>
          <a:lstStyle/>
          <a:p>
            <a:pPr algn="ctr"/>
            <a:r>
              <a:rPr lang="nb-NO" dirty="0">
                <a:solidFill>
                  <a:srgbClr val="FF0000"/>
                </a:solidFill>
              </a:rPr>
              <a:t>ØKONOMI forts.</a:t>
            </a:r>
          </a:p>
        </p:txBody>
      </p:sp>
      <p:sp>
        <p:nvSpPr>
          <p:cNvPr id="3" name="Plassholder for innhold 2">
            <a:extLst>
              <a:ext uri="{FF2B5EF4-FFF2-40B4-BE49-F238E27FC236}">
                <a16:creationId xmlns:a16="http://schemas.microsoft.com/office/drawing/2014/main" id="{97FC5ED6-0B6D-4253-9C0A-FFF9E42F430D}"/>
              </a:ext>
            </a:extLst>
          </p:cNvPr>
          <p:cNvSpPr>
            <a:spLocks noGrp="1"/>
          </p:cNvSpPr>
          <p:nvPr>
            <p:ph idx="1"/>
          </p:nvPr>
        </p:nvSpPr>
        <p:spPr/>
        <p:txBody>
          <a:bodyPr/>
          <a:lstStyle/>
          <a:p>
            <a:pPr marL="0" indent="0">
              <a:buNone/>
            </a:pPr>
            <a:r>
              <a:rPr lang="nb-NO" dirty="0"/>
              <a:t>Inntekter:</a:t>
            </a:r>
          </a:p>
          <a:p>
            <a:pPr marL="0" indent="0">
              <a:buNone/>
            </a:pPr>
            <a:r>
              <a:rPr lang="nb-NO" dirty="0"/>
              <a:t>-Offer og givertjeneste: egen menighet </a:t>
            </a:r>
            <a:r>
              <a:rPr lang="nb-NO" b="1" dirty="0"/>
              <a:t>kr. 81.000    </a:t>
            </a:r>
            <a:r>
              <a:rPr lang="nb-NO" dirty="0"/>
              <a:t>(2019:114.000)</a:t>
            </a:r>
            <a:br>
              <a:rPr lang="nb-NO" dirty="0"/>
            </a:br>
            <a:r>
              <a:rPr lang="nb-NO" dirty="0"/>
              <a:t>-Offer til andre </a:t>
            </a:r>
            <a:r>
              <a:rPr lang="nb-NO" b="1" dirty="0"/>
              <a:t>kr. 53.000 				  </a:t>
            </a:r>
            <a:r>
              <a:rPr lang="nb-NO" dirty="0"/>
              <a:t>(2019: 138.000)</a:t>
            </a:r>
          </a:p>
          <a:p>
            <a:pPr marL="0" indent="0">
              <a:buNone/>
            </a:pPr>
            <a:r>
              <a:rPr lang="nb-NO" dirty="0"/>
              <a:t>-Gave fra Tromsdalen </a:t>
            </a:r>
            <a:r>
              <a:rPr lang="nb-NO" b="1" dirty="0"/>
              <a:t>kr. 0 				  </a:t>
            </a:r>
            <a:r>
              <a:rPr lang="nb-NO" dirty="0"/>
              <a:t>(2019:15.000)</a:t>
            </a:r>
            <a:br>
              <a:rPr lang="nb-NO" dirty="0"/>
            </a:br>
            <a:r>
              <a:rPr lang="nb-NO" dirty="0"/>
              <a:t>-Gave fra Kirkeforeningen </a:t>
            </a:r>
            <a:r>
              <a:rPr lang="nb-NO" b="1" dirty="0"/>
              <a:t>kr. 38.500 			  </a:t>
            </a:r>
            <a:r>
              <a:rPr lang="nb-NO" dirty="0"/>
              <a:t>(2019:56.000)</a:t>
            </a:r>
          </a:p>
          <a:p>
            <a:pPr marL="0" indent="0">
              <a:buNone/>
            </a:pPr>
            <a:endParaRPr lang="nb-NO" dirty="0"/>
          </a:p>
          <a:p>
            <a:pPr marL="0" indent="0">
              <a:buNone/>
            </a:pPr>
            <a:r>
              <a:rPr lang="nb-NO" dirty="0"/>
              <a:t>På tross av korona, går menigheten ikke med underskudd: </a:t>
            </a:r>
            <a:r>
              <a:rPr lang="nb-NO" b="1" dirty="0"/>
              <a:t>JA!</a:t>
            </a:r>
            <a:br>
              <a:rPr lang="nb-NO" b="1" dirty="0"/>
            </a:br>
            <a:r>
              <a:rPr lang="nb-NO" sz="2000" dirty="0"/>
              <a:t>(Regnskapet er hos revisor nå)</a:t>
            </a:r>
            <a:endParaRPr lang="nb-NO" dirty="0"/>
          </a:p>
          <a:p>
            <a:endParaRPr lang="nb-NO" dirty="0"/>
          </a:p>
        </p:txBody>
      </p:sp>
    </p:spTree>
    <p:extLst>
      <p:ext uri="{BB962C8B-B14F-4D97-AF65-F5344CB8AC3E}">
        <p14:creationId xmlns:p14="http://schemas.microsoft.com/office/powerpoint/2010/main" val="1213552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FA2204-717E-47DC-B526-9BF991501475}"/>
              </a:ext>
            </a:extLst>
          </p:cNvPr>
          <p:cNvSpPr>
            <a:spLocks noGrp="1"/>
          </p:cNvSpPr>
          <p:nvPr>
            <p:ph type="title"/>
          </p:nvPr>
        </p:nvSpPr>
        <p:spPr/>
        <p:txBody>
          <a:bodyPr/>
          <a:lstStyle/>
          <a:p>
            <a:pPr algn="ctr"/>
            <a:r>
              <a:rPr lang="nb-NO" dirty="0">
                <a:solidFill>
                  <a:srgbClr val="FF0000"/>
                </a:solidFill>
              </a:rPr>
              <a:t>ØKONOMI TROSOPPLÆRING</a:t>
            </a:r>
          </a:p>
        </p:txBody>
      </p:sp>
      <p:sp>
        <p:nvSpPr>
          <p:cNvPr id="3" name="Plassholder for innhold 2">
            <a:extLst>
              <a:ext uri="{FF2B5EF4-FFF2-40B4-BE49-F238E27FC236}">
                <a16:creationId xmlns:a16="http://schemas.microsoft.com/office/drawing/2014/main" id="{F39C6BC4-0700-4590-A1FF-817EEFCD4F98}"/>
              </a:ext>
            </a:extLst>
          </p:cNvPr>
          <p:cNvSpPr>
            <a:spLocks noGrp="1"/>
          </p:cNvSpPr>
          <p:nvPr>
            <p:ph idx="1"/>
          </p:nvPr>
        </p:nvSpPr>
        <p:spPr/>
        <p:txBody>
          <a:bodyPr/>
          <a:lstStyle/>
          <a:p>
            <a:r>
              <a:rPr lang="nb-NO" dirty="0"/>
              <a:t>Menigheten har fått </a:t>
            </a:r>
            <a:r>
              <a:rPr lang="nb-NO" b="1" dirty="0"/>
              <a:t>kr. 170.000 </a:t>
            </a:r>
            <a:r>
              <a:rPr lang="nb-NO" dirty="0"/>
              <a:t>i frie midler til bruk i trosopplæringa.</a:t>
            </a:r>
          </a:p>
          <a:p>
            <a:pPr marL="0" indent="0">
              <a:buNone/>
            </a:pPr>
            <a:endParaRPr lang="nb-NO" dirty="0"/>
          </a:p>
          <a:p>
            <a:pPr marL="0" indent="0">
              <a:buNone/>
            </a:pPr>
            <a:r>
              <a:rPr lang="nb-NO" dirty="0"/>
              <a:t>   Disse er blitt disponert slik:</a:t>
            </a:r>
          </a:p>
          <a:p>
            <a:r>
              <a:rPr lang="nb-NO" dirty="0"/>
              <a:t>Aktiviteter og materiell </a:t>
            </a:r>
            <a:r>
              <a:rPr lang="nb-NO" b="1" dirty="0"/>
              <a:t>kr. 62.000</a:t>
            </a:r>
          </a:p>
          <a:p>
            <a:r>
              <a:rPr lang="nb-NO" dirty="0"/>
              <a:t>Musikk </a:t>
            </a:r>
            <a:r>
              <a:rPr lang="nb-NO" b="1" dirty="0"/>
              <a:t>kr. 34.000</a:t>
            </a:r>
          </a:p>
          <a:p>
            <a:r>
              <a:rPr lang="nb-NO" dirty="0"/>
              <a:t>Inventar </a:t>
            </a:r>
            <a:r>
              <a:rPr lang="nb-NO" b="1" dirty="0"/>
              <a:t>kr. 63.000   </a:t>
            </a:r>
            <a:r>
              <a:rPr lang="nb-NO" dirty="0"/>
              <a:t>(kr. 50.000 til møbler i store menighetssal)</a:t>
            </a:r>
          </a:p>
          <a:p>
            <a:r>
              <a:rPr lang="nb-NO" dirty="0"/>
              <a:t>Diverse </a:t>
            </a:r>
            <a:r>
              <a:rPr lang="nb-NO" b="1" dirty="0"/>
              <a:t>kr. 8.500</a:t>
            </a:r>
          </a:p>
          <a:p>
            <a:endParaRPr lang="nb-NO" dirty="0"/>
          </a:p>
        </p:txBody>
      </p:sp>
    </p:spTree>
    <p:extLst>
      <p:ext uri="{BB962C8B-B14F-4D97-AF65-F5344CB8AC3E}">
        <p14:creationId xmlns:p14="http://schemas.microsoft.com/office/powerpoint/2010/main" val="938049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Jordvennklubb</a:t>
            </a:r>
          </a:p>
        </p:txBody>
      </p:sp>
      <p:pic>
        <p:nvPicPr>
          <p:cNvPr id="4" name="Plassholder for innhold 3">
            <a:extLst>
              <a:ext uri="{FF2B5EF4-FFF2-40B4-BE49-F238E27FC236}">
                <a16:creationId xmlns:a16="http://schemas.microsoft.com/office/drawing/2014/main" id="{4DA9560A-5F8E-4098-B768-EDC91FF0A00E}"/>
              </a:ext>
            </a:extLst>
          </p:cNvPr>
          <p:cNvPicPr>
            <a:picLocks noGrp="1" noChangeAspect="1"/>
          </p:cNvPicPr>
          <p:nvPr>
            <p:ph idx="1"/>
          </p:nvPr>
        </p:nvPicPr>
        <p:blipFill>
          <a:blip r:embed="rId2"/>
          <a:stretch>
            <a:fillRect/>
          </a:stretch>
        </p:blipFill>
        <p:spPr>
          <a:xfrm>
            <a:off x="4028945" y="1825625"/>
            <a:ext cx="4134110" cy="4351338"/>
          </a:xfrm>
          <a:prstGeom prst="rect">
            <a:avLst/>
          </a:prstGeom>
        </p:spPr>
      </p:pic>
    </p:spTree>
    <p:extLst>
      <p:ext uri="{BB962C8B-B14F-4D97-AF65-F5344CB8AC3E}">
        <p14:creationId xmlns:p14="http://schemas.microsoft.com/office/powerpoint/2010/main" val="250917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Jordvennklubb besøker Georgs drivhus</a:t>
            </a:r>
            <a:endParaRPr lang="nb-NO" dirty="0"/>
          </a:p>
        </p:txBody>
      </p:sp>
      <p:pic>
        <p:nvPicPr>
          <p:cNvPr id="7" name="Plassholder for innhold 6">
            <a:extLst>
              <a:ext uri="{FF2B5EF4-FFF2-40B4-BE49-F238E27FC236}">
                <a16:creationId xmlns:a16="http://schemas.microsoft.com/office/drawing/2014/main" id="{0B50638E-3B06-4394-899E-E2ACD0D870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1950" y="1825625"/>
            <a:ext cx="3829049" cy="4667250"/>
          </a:xfrm>
        </p:spPr>
      </p:pic>
    </p:spTree>
    <p:extLst>
      <p:ext uri="{BB962C8B-B14F-4D97-AF65-F5344CB8AC3E}">
        <p14:creationId xmlns:p14="http://schemas.microsoft.com/office/powerpoint/2010/main" val="2200506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Alternativ feiring av skolegudstjeneste</a:t>
            </a:r>
          </a:p>
        </p:txBody>
      </p:sp>
      <p:pic>
        <p:nvPicPr>
          <p:cNvPr id="14" name="Plassholder for innhold 13">
            <a:extLst>
              <a:ext uri="{FF2B5EF4-FFF2-40B4-BE49-F238E27FC236}">
                <a16:creationId xmlns:a16="http://schemas.microsoft.com/office/drawing/2014/main" id="{57C5C24D-37BF-4EB1-9EEC-06A665FA9F83}"/>
              </a:ext>
            </a:extLst>
          </p:cNvPr>
          <p:cNvPicPr>
            <a:picLocks noGrp="1" noChangeAspect="1"/>
          </p:cNvPicPr>
          <p:nvPr>
            <p:ph idx="1"/>
          </p:nvPr>
        </p:nvPicPr>
        <p:blipFill>
          <a:blip r:embed="rId2"/>
          <a:stretch>
            <a:fillRect/>
          </a:stretch>
        </p:blipFill>
        <p:spPr>
          <a:xfrm>
            <a:off x="4455833" y="1825625"/>
            <a:ext cx="3280333" cy="4351338"/>
          </a:xfrm>
          <a:prstGeom prst="rect">
            <a:avLst/>
          </a:prstGeom>
        </p:spPr>
      </p:pic>
    </p:spTree>
    <p:extLst>
      <p:ext uri="{BB962C8B-B14F-4D97-AF65-F5344CB8AC3E}">
        <p14:creationId xmlns:p14="http://schemas.microsoft.com/office/powerpoint/2010/main" val="268987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MENIGHETSRÅDETS UTVALG</a:t>
            </a:r>
          </a:p>
        </p:txBody>
      </p:sp>
      <p:sp>
        <p:nvSpPr>
          <p:cNvPr id="3" name="Plassholder for innhold 2"/>
          <p:cNvSpPr>
            <a:spLocks noGrp="1"/>
          </p:cNvSpPr>
          <p:nvPr>
            <p:ph idx="1"/>
          </p:nvPr>
        </p:nvSpPr>
        <p:spPr/>
        <p:txBody>
          <a:bodyPr>
            <a:normAutofit lnSpcReduction="10000"/>
          </a:bodyPr>
          <a:lstStyle/>
          <a:p>
            <a:pPr marL="0" indent="0">
              <a:buNone/>
            </a:pPr>
            <a:r>
              <a:rPr lang="nb-NO" dirty="0"/>
              <a:t>Grønnåsen menighet har 5 utvalg som sorterer under Menighetsrådet. </a:t>
            </a:r>
          </a:p>
          <a:p>
            <a:pPr marL="0" indent="0">
              <a:buNone/>
            </a:pPr>
            <a:r>
              <a:rPr lang="nb-NO" b="1" dirty="0"/>
              <a:t>Kultur, Miljø og Vaktmester                                                                                            Diakoni </a:t>
            </a:r>
            <a:r>
              <a:rPr lang="nb-NO" dirty="0"/>
              <a:t>                                                                                                                  </a:t>
            </a:r>
            <a:r>
              <a:rPr lang="nb-NO" b="1" dirty="0"/>
              <a:t>Internasjonalt utvalg</a:t>
            </a:r>
            <a:r>
              <a:rPr lang="nb-NO" dirty="0"/>
              <a:t>                                                                      </a:t>
            </a:r>
            <a:r>
              <a:rPr lang="nb-NO" b="1" dirty="0"/>
              <a:t>Trosopplæringsutvalget                                                                      Gudstjenesteutvalget</a:t>
            </a:r>
          </a:p>
          <a:p>
            <a:pPr marL="0" indent="0">
              <a:buNone/>
            </a:pPr>
            <a:r>
              <a:rPr lang="nb-NO" dirty="0"/>
              <a:t>I 2020 ble de fleste planlagte arrangement avlyst på grunn av Korona. Men utvalgene gjennomførte: Kirkens Nødhjelps Fasteaksjonen digitalt, utdeling av 4-årsbok, plan for vedlikehold ble laget og Gudstjenesteutvalg ble nedsatt for å arbeide med Gudstjenestereform 2019.</a:t>
            </a:r>
          </a:p>
        </p:txBody>
      </p:sp>
    </p:spTree>
    <p:extLst>
      <p:ext uri="{BB962C8B-B14F-4D97-AF65-F5344CB8AC3E}">
        <p14:creationId xmlns:p14="http://schemas.microsoft.com/office/powerpoint/2010/main" val="1886223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B69C42-04D0-4553-AAF3-7910809B5C1D}"/>
              </a:ext>
            </a:extLst>
          </p:cNvPr>
          <p:cNvSpPr>
            <a:spLocks noGrp="1"/>
          </p:cNvSpPr>
          <p:nvPr>
            <p:ph type="title"/>
          </p:nvPr>
        </p:nvSpPr>
        <p:spPr>
          <a:xfrm>
            <a:off x="838200" y="365125"/>
            <a:ext cx="10515600" cy="1341818"/>
          </a:xfrm>
        </p:spPr>
        <p:txBody>
          <a:bodyPr>
            <a:normAutofit fontScale="90000"/>
          </a:bodyPr>
          <a:lstStyle/>
          <a:p>
            <a:pPr algn="ctr"/>
            <a:r>
              <a:rPr lang="nb-NO" dirty="0">
                <a:solidFill>
                  <a:srgbClr val="FF0000"/>
                </a:solidFill>
              </a:rPr>
              <a:t>GODE GLIMT FRA 2020</a:t>
            </a:r>
            <a:br>
              <a:rPr lang="nb-NO" dirty="0">
                <a:solidFill>
                  <a:srgbClr val="FF0000"/>
                </a:solidFill>
              </a:rPr>
            </a:br>
            <a:r>
              <a:rPr lang="nb-NO" dirty="0">
                <a:solidFill>
                  <a:srgbClr val="FF0000"/>
                </a:solidFill>
              </a:rPr>
              <a:t>Carina signerer nye bilder til bruk i trosopplæringen</a:t>
            </a:r>
            <a:endParaRPr lang="nb-NO" dirty="0"/>
          </a:p>
        </p:txBody>
      </p:sp>
      <p:pic>
        <p:nvPicPr>
          <p:cNvPr id="7" name="Bilde 6">
            <a:extLst>
              <a:ext uri="{FF2B5EF4-FFF2-40B4-BE49-F238E27FC236}">
                <a16:creationId xmlns:a16="http://schemas.microsoft.com/office/drawing/2014/main" id="{4079336C-7AB9-453A-9D0E-ED853B226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914525"/>
            <a:ext cx="4266914" cy="4562093"/>
          </a:xfrm>
          <a:prstGeom prst="rect">
            <a:avLst/>
          </a:prstGeom>
        </p:spPr>
      </p:pic>
    </p:spTree>
    <p:extLst>
      <p:ext uri="{BB962C8B-B14F-4D97-AF65-F5344CB8AC3E}">
        <p14:creationId xmlns:p14="http://schemas.microsoft.com/office/powerpoint/2010/main" val="2860548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Lysdypping til Kyndelsmesse </a:t>
            </a:r>
            <a:endParaRPr lang="nb-NO" dirty="0"/>
          </a:p>
        </p:txBody>
      </p:sp>
      <p:pic>
        <p:nvPicPr>
          <p:cNvPr id="4" name="Plassholder for innhold 3">
            <a:extLst>
              <a:ext uri="{FF2B5EF4-FFF2-40B4-BE49-F238E27FC236}">
                <a16:creationId xmlns:a16="http://schemas.microsoft.com/office/drawing/2014/main" id="{D0D6B862-15A5-43F4-8BC1-BEA85C62ABFF}"/>
              </a:ext>
            </a:extLst>
          </p:cNvPr>
          <p:cNvPicPr>
            <a:picLocks noGrp="1" noChangeAspect="1"/>
          </p:cNvPicPr>
          <p:nvPr>
            <p:ph idx="1"/>
          </p:nvPr>
        </p:nvPicPr>
        <p:blipFill>
          <a:blip r:embed="rId2"/>
          <a:stretch>
            <a:fillRect/>
          </a:stretch>
        </p:blipFill>
        <p:spPr>
          <a:xfrm>
            <a:off x="3196615" y="1825625"/>
            <a:ext cx="5798769" cy="4351338"/>
          </a:xfrm>
          <a:prstGeom prst="rect">
            <a:avLst/>
          </a:prstGeom>
        </p:spPr>
      </p:pic>
    </p:spTree>
    <p:extLst>
      <p:ext uri="{BB962C8B-B14F-4D97-AF65-F5344CB8AC3E}">
        <p14:creationId xmlns:p14="http://schemas.microsoft.com/office/powerpoint/2010/main" val="3517328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EED7CA-7F54-4CE2-ABB4-D72648201D74}"/>
              </a:ext>
            </a:extLst>
          </p:cNvPr>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err="1">
                <a:solidFill>
                  <a:srgbClr val="FF0000"/>
                </a:solidFill>
              </a:rPr>
              <a:t>Pilgrimsstaver</a:t>
            </a:r>
            <a:r>
              <a:rPr lang="nb-NO" dirty="0">
                <a:solidFill>
                  <a:srgbClr val="FF0000"/>
                </a:solidFill>
              </a:rPr>
              <a:t> på Sommerkirka</a:t>
            </a:r>
          </a:p>
        </p:txBody>
      </p:sp>
      <p:pic>
        <p:nvPicPr>
          <p:cNvPr id="4" name="Plassholder for innhold 3">
            <a:extLst>
              <a:ext uri="{FF2B5EF4-FFF2-40B4-BE49-F238E27FC236}">
                <a16:creationId xmlns:a16="http://schemas.microsoft.com/office/drawing/2014/main" id="{5747C44F-19F1-4033-B295-4370234943FD}"/>
              </a:ext>
            </a:extLst>
          </p:cNvPr>
          <p:cNvPicPr>
            <a:picLocks noGrp="1" noChangeAspect="1"/>
          </p:cNvPicPr>
          <p:nvPr>
            <p:ph idx="1"/>
          </p:nvPr>
        </p:nvPicPr>
        <p:blipFill>
          <a:blip r:embed="rId2"/>
          <a:stretch>
            <a:fillRect/>
          </a:stretch>
        </p:blipFill>
        <p:spPr>
          <a:xfrm>
            <a:off x="4871372" y="1825625"/>
            <a:ext cx="2449255" cy="4351338"/>
          </a:xfrm>
          <a:prstGeom prst="rect">
            <a:avLst/>
          </a:prstGeom>
        </p:spPr>
      </p:pic>
    </p:spTree>
    <p:extLst>
      <p:ext uri="{BB962C8B-B14F-4D97-AF65-F5344CB8AC3E}">
        <p14:creationId xmlns:p14="http://schemas.microsoft.com/office/powerpoint/2010/main" val="1962717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Pilgrimsvandring på Sommerkirka</a:t>
            </a:r>
            <a:endParaRPr lang="nb-NO" dirty="0"/>
          </a:p>
        </p:txBody>
      </p:sp>
      <p:pic>
        <p:nvPicPr>
          <p:cNvPr id="13" name="Plassholder for innhold 12">
            <a:extLst>
              <a:ext uri="{FF2B5EF4-FFF2-40B4-BE49-F238E27FC236}">
                <a16:creationId xmlns:a16="http://schemas.microsoft.com/office/drawing/2014/main" id="{52402E20-466D-456F-99F6-71EAE92372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670" y="1825625"/>
            <a:ext cx="3270660" cy="4351338"/>
          </a:xfrm>
        </p:spPr>
      </p:pic>
    </p:spTree>
    <p:extLst>
      <p:ext uri="{BB962C8B-B14F-4D97-AF65-F5344CB8AC3E}">
        <p14:creationId xmlns:p14="http://schemas.microsoft.com/office/powerpoint/2010/main" val="2628613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FD6AE6-66C0-42D0-BC09-F0C8233401EC}"/>
              </a:ext>
            </a:extLst>
          </p:cNvPr>
          <p:cNvSpPr>
            <a:spLocks noGrp="1"/>
          </p:cNvSpPr>
          <p:nvPr>
            <p:ph type="title"/>
          </p:nvPr>
        </p:nvSpPr>
        <p:spPr/>
        <p:txBody>
          <a:bodyPr>
            <a:normAutofit fontScale="90000"/>
          </a:bodyPr>
          <a:lstStyle/>
          <a:p>
            <a:pPr algn="ctr"/>
            <a:r>
              <a:rPr lang="nb-NO" dirty="0">
                <a:solidFill>
                  <a:srgbClr val="FF0000"/>
                </a:solidFill>
              </a:rPr>
              <a:t>GODE GLIMT FRA 2020</a:t>
            </a:r>
            <a:br>
              <a:rPr lang="nb-NO" dirty="0">
                <a:solidFill>
                  <a:srgbClr val="FF0000"/>
                </a:solidFill>
              </a:rPr>
            </a:br>
            <a:r>
              <a:rPr lang="nb-NO" dirty="0">
                <a:solidFill>
                  <a:srgbClr val="FF0000"/>
                </a:solidFill>
              </a:rPr>
              <a:t>87 hilsninger klare til utlevering til våre konfirmanter</a:t>
            </a:r>
          </a:p>
        </p:txBody>
      </p:sp>
      <p:pic>
        <p:nvPicPr>
          <p:cNvPr id="5" name="Plassholder for innhold 4">
            <a:extLst>
              <a:ext uri="{FF2B5EF4-FFF2-40B4-BE49-F238E27FC236}">
                <a16:creationId xmlns:a16="http://schemas.microsoft.com/office/drawing/2014/main" id="{F56FBE74-971C-432C-B083-EE83C793F8B8}"/>
              </a:ext>
            </a:extLst>
          </p:cNvPr>
          <p:cNvPicPr>
            <a:picLocks noGrp="1" noChangeAspect="1"/>
          </p:cNvPicPr>
          <p:nvPr>
            <p:ph idx="1"/>
          </p:nvPr>
        </p:nvPicPr>
        <p:blipFill>
          <a:blip r:embed="rId2"/>
          <a:stretch>
            <a:fillRect/>
          </a:stretch>
        </p:blipFill>
        <p:spPr>
          <a:xfrm>
            <a:off x="4121426" y="1825625"/>
            <a:ext cx="4028661" cy="4667250"/>
          </a:xfrm>
          <a:prstGeom prst="rect">
            <a:avLst/>
          </a:prstGeom>
        </p:spPr>
      </p:pic>
    </p:spTree>
    <p:extLst>
      <p:ext uri="{BB962C8B-B14F-4D97-AF65-F5344CB8AC3E}">
        <p14:creationId xmlns:p14="http://schemas.microsoft.com/office/powerpoint/2010/main" val="3996365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43FE5C-2726-4180-9C8A-31E61514FE44}"/>
              </a:ext>
            </a:extLst>
          </p:cNvPr>
          <p:cNvSpPr>
            <a:spLocks noGrp="1"/>
          </p:cNvSpPr>
          <p:nvPr>
            <p:ph type="title"/>
          </p:nvPr>
        </p:nvSpPr>
        <p:spPr/>
        <p:txBody>
          <a:bodyPr/>
          <a:lstStyle/>
          <a:p>
            <a:pPr algn="ctr"/>
            <a:r>
              <a:rPr lang="nb-NO" dirty="0">
                <a:solidFill>
                  <a:srgbClr val="FF0000"/>
                </a:solidFill>
              </a:rPr>
              <a:t>NOEN GLIMT FRA 2020</a:t>
            </a:r>
            <a:br>
              <a:rPr lang="nb-NO" dirty="0">
                <a:solidFill>
                  <a:srgbClr val="FF0000"/>
                </a:solidFill>
              </a:rPr>
            </a:br>
            <a:r>
              <a:rPr lang="nb-NO" dirty="0">
                <a:solidFill>
                  <a:srgbClr val="FF0000"/>
                </a:solidFill>
              </a:rPr>
              <a:t>Hjemmekontor</a:t>
            </a:r>
          </a:p>
        </p:txBody>
      </p:sp>
      <p:pic>
        <p:nvPicPr>
          <p:cNvPr id="4" name="Plassholder for innhold 3">
            <a:extLst>
              <a:ext uri="{FF2B5EF4-FFF2-40B4-BE49-F238E27FC236}">
                <a16:creationId xmlns:a16="http://schemas.microsoft.com/office/drawing/2014/main" id="{B5B80585-035C-40A1-9DFB-09BE15CE5613}"/>
              </a:ext>
            </a:extLst>
          </p:cNvPr>
          <p:cNvPicPr>
            <a:picLocks noGrp="1" noChangeAspect="1"/>
          </p:cNvPicPr>
          <p:nvPr>
            <p:ph idx="1"/>
          </p:nvPr>
        </p:nvPicPr>
        <p:blipFill>
          <a:blip r:embed="rId2"/>
          <a:stretch>
            <a:fillRect/>
          </a:stretch>
        </p:blipFill>
        <p:spPr>
          <a:xfrm>
            <a:off x="3198966" y="1825625"/>
            <a:ext cx="5794068" cy="4351338"/>
          </a:xfrm>
          <a:prstGeom prst="rect">
            <a:avLst/>
          </a:prstGeom>
        </p:spPr>
      </p:pic>
    </p:spTree>
    <p:extLst>
      <p:ext uri="{BB962C8B-B14F-4D97-AF65-F5344CB8AC3E}">
        <p14:creationId xmlns:p14="http://schemas.microsoft.com/office/powerpoint/2010/main" val="2156942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BCCF61-B9E6-4F7E-9B7A-A866D62AB7F8}"/>
              </a:ext>
            </a:extLst>
          </p:cNvPr>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Kirka er betjent selv om kirka er stengt</a:t>
            </a:r>
          </a:p>
        </p:txBody>
      </p:sp>
      <p:pic>
        <p:nvPicPr>
          <p:cNvPr id="15" name="Plassholder for innhold 14">
            <a:extLst>
              <a:ext uri="{FF2B5EF4-FFF2-40B4-BE49-F238E27FC236}">
                <a16:creationId xmlns:a16="http://schemas.microsoft.com/office/drawing/2014/main" id="{0EB62316-EB5C-418D-A389-C896AFCDFF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670" y="1825625"/>
            <a:ext cx="3270660" cy="4351338"/>
          </a:xfrm>
        </p:spPr>
      </p:pic>
    </p:spTree>
    <p:extLst>
      <p:ext uri="{BB962C8B-B14F-4D97-AF65-F5344CB8AC3E}">
        <p14:creationId xmlns:p14="http://schemas.microsoft.com/office/powerpoint/2010/main" val="2428911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8144E2-770E-42FA-A3E5-2A5F525B51B1}"/>
              </a:ext>
            </a:extLst>
          </p:cNvPr>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Eldst og yngst, samme glede!</a:t>
            </a:r>
          </a:p>
        </p:txBody>
      </p:sp>
      <p:pic>
        <p:nvPicPr>
          <p:cNvPr id="4" name="Plassholder for innhold 3">
            <a:extLst>
              <a:ext uri="{FF2B5EF4-FFF2-40B4-BE49-F238E27FC236}">
                <a16:creationId xmlns:a16="http://schemas.microsoft.com/office/drawing/2014/main" id="{8B72D58C-CD07-4EEE-A2D1-42FAC511A71A}"/>
              </a:ext>
            </a:extLst>
          </p:cNvPr>
          <p:cNvPicPr>
            <a:picLocks noGrp="1" noChangeAspect="1"/>
          </p:cNvPicPr>
          <p:nvPr>
            <p:ph idx="1"/>
          </p:nvPr>
        </p:nvPicPr>
        <p:blipFill>
          <a:blip r:embed="rId2"/>
          <a:stretch>
            <a:fillRect/>
          </a:stretch>
        </p:blipFill>
        <p:spPr>
          <a:xfrm>
            <a:off x="3196615" y="1825625"/>
            <a:ext cx="5798769" cy="4351338"/>
          </a:xfrm>
          <a:prstGeom prst="rect">
            <a:avLst/>
          </a:prstGeom>
        </p:spPr>
      </p:pic>
    </p:spTree>
    <p:extLst>
      <p:ext uri="{BB962C8B-B14F-4D97-AF65-F5344CB8AC3E}">
        <p14:creationId xmlns:p14="http://schemas.microsoft.com/office/powerpoint/2010/main" val="938878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1.klasses</a:t>
            </a:r>
            <a:endParaRPr lang="nb-NO" dirty="0"/>
          </a:p>
        </p:txBody>
      </p:sp>
      <p:pic>
        <p:nvPicPr>
          <p:cNvPr id="4" name="Plassholder for innhold 3">
            <a:extLst>
              <a:ext uri="{FF2B5EF4-FFF2-40B4-BE49-F238E27FC236}">
                <a16:creationId xmlns:a16="http://schemas.microsoft.com/office/drawing/2014/main" id="{A5B0272F-F68D-4D91-BFB4-F26059C43634}"/>
              </a:ext>
            </a:extLst>
          </p:cNvPr>
          <p:cNvPicPr>
            <a:picLocks noGrp="1" noChangeAspect="1"/>
          </p:cNvPicPr>
          <p:nvPr>
            <p:ph idx="1"/>
          </p:nvPr>
        </p:nvPicPr>
        <p:blipFill>
          <a:blip r:embed="rId2"/>
          <a:stretch>
            <a:fillRect/>
          </a:stretch>
        </p:blipFill>
        <p:spPr>
          <a:xfrm>
            <a:off x="6329600" y="1690688"/>
            <a:ext cx="2842975" cy="5009524"/>
          </a:xfrm>
          <a:prstGeom prst="rect">
            <a:avLst/>
          </a:prstGeom>
        </p:spPr>
      </p:pic>
      <p:pic>
        <p:nvPicPr>
          <p:cNvPr id="6" name="Bilde 5">
            <a:extLst>
              <a:ext uri="{FF2B5EF4-FFF2-40B4-BE49-F238E27FC236}">
                <a16:creationId xmlns:a16="http://schemas.microsoft.com/office/drawing/2014/main" id="{DB0A3FD5-E34A-43C0-A720-6BA61211D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175" y="1690688"/>
            <a:ext cx="3319227" cy="5009524"/>
          </a:xfrm>
          <a:prstGeom prst="rect">
            <a:avLst/>
          </a:prstGeom>
        </p:spPr>
      </p:pic>
    </p:spTree>
    <p:extLst>
      <p:ext uri="{BB962C8B-B14F-4D97-AF65-F5344CB8AC3E}">
        <p14:creationId xmlns:p14="http://schemas.microsoft.com/office/powerpoint/2010/main" val="1357807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a:solidFill>
                  <a:srgbClr val="FF0000"/>
                </a:solidFill>
              </a:rPr>
              <a:t>GODE GLIMT FRA 2020</a:t>
            </a:r>
            <a:br>
              <a:rPr lang="nb-NO" dirty="0">
                <a:solidFill>
                  <a:srgbClr val="FF0000"/>
                </a:solidFill>
              </a:rPr>
            </a:br>
            <a:r>
              <a:rPr lang="nb-NO" dirty="0">
                <a:solidFill>
                  <a:srgbClr val="FF0000"/>
                </a:solidFill>
              </a:rPr>
              <a:t>Maling </a:t>
            </a:r>
            <a:endParaRPr lang="nb-NO" dirty="0"/>
          </a:p>
        </p:txBody>
      </p:sp>
      <p:pic>
        <p:nvPicPr>
          <p:cNvPr id="7" name="Plassholder for innhold 6">
            <a:extLst>
              <a:ext uri="{FF2B5EF4-FFF2-40B4-BE49-F238E27FC236}">
                <a16:creationId xmlns:a16="http://schemas.microsoft.com/office/drawing/2014/main" id="{1CB24A87-3082-42F3-8C73-9D0B9A877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670" y="1825625"/>
            <a:ext cx="3270660" cy="4351338"/>
          </a:xfrm>
        </p:spPr>
      </p:pic>
    </p:spTree>
    <p:extLst>
      <p:ext uri="{BB962C8B-B14F-4D97-AF65-F5344CB8AC3E}">
        <p14:creationId xmlns:p14="http://schemas.microsoft.com/office/powerpoint/2010/main" val="223730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80011" y="0"/>
            <a:ext cx="10515600" cy="1325563"/>
          </a:xfrm>
        </p:spPr>
        <p:txBody>
          <a:bodyPr/>
          <a:lstStyle/>
          <a:p>
            <a:pPr algn="ctr"/>
            <a:r>
              <a:rPr lang="nb-NO" dirty="0">
                <a:solidFill>
                  <a:srgbClr val="FF0000"/>
                </a:solidFill>
              </a:rPr>
              <a:t>STABEN</a:t>
            </a:r>
          </a:p>
        </p:txBody>
      </p:sp>
      <p:sp>
        <p:nvSpPr>
          <p:cNvPr id="3" name="Plassholder for innhold 2"/>
          <p:cNvSpPr>
            <a:spLocks noGrp="1"/>
          </p:cNvSpPr>
          <p:nvPr>
            <p:ph idx="1"/>
          </p:nvPr>
        </p:nvSpPr>
        <p:spPr>
          <a:xfrm>
            <a:off x="938254" y="1434926"/>
            <a:ext cx="11253746" cy="5032375"/>
          </a:xfrm>
        </p:spPr>
        <p:txBody>
          <a:bodyPr>
            <a:normAutofit fontScale="70000" lnSpcReduction="20000"/>
          </a:bodyPr>
          <a:lstStyle/>
          <a:p>
            <a:pPr marL="0" indent="0">
              <a:buNone/>
            </a:pPr>
            <a:r>
              <a:rPr lang="nb-NO" dirty="0"/>
              <a:t>Sokneprest: 				Ann Christin Elvemo</a:t>
            </a:r>
          </a:p>
          <a:p>
            <a:pPr marL="0" indent="0">
              <a:buNone/>
            </a:pPr>
            <a:r>
              <a:rPr lang="nb-NO" dirty="0"/>
              <a:t>Kapellan: 				Ragnhild Opsahl </a:t>
            </a:r>
          </a:p>
          <a:p>
            <a:pPr marL="0" indent="0">
              <a:buNone/>
            </a:pPr>
            <a:r>
              <a:rPr lang="nb-NO" dirty="0"/>
              <a:t>Menighetsforvalter 30% og </a:t>
            </a:r>
          </a:p>
          <a:p>
            <a:pPr marL="0" indent="0">
              <a:buNone/>
            </a:pPr>
            <a:r>
              <a:rPr lang="nb-NO" dirty="0"/>
              <a:t>Kirketjener 40% og Regnskapsfører: 	Tom Thyholdt</a:t>
            </a:r>
          </a:p>
          <a:p>
            <a:pPr marL="0" indent="0">
              <a:buNone/>
            </a:pPr>
            <a:r>
              <a:rPr lang="nb-NO" dirty="0"/>
              <a:t>Kateket: 					Mari Johanne Dahl</a:t>
            </a:r>
          </a:p>
          <a:p>
            <a:pPr marL="0" indent="0">
              <a:buNone/>
            </a:pPr>
            <a:r>
              <a:rPr lang="nb-NO" dirty="0" err="1"/>
              <a:t>Trosopplærer</a:t>
            </a:r>
            <a:r>
              <a:rPr lang="nb-NO" dirty="0"/>
              <a:t>, 75%:			Astrid Mikaelsen</a:t>
            </a:r>
          </a:p>
          <a:p>
            <a:pPr marL="0" indent="0">
              <a:buNone/>
            </a:pPr>
            <a:r>
              <a:rPr lang="nb-NO" dirty="0"/>
              <a:t>Kantor, 80% </a:t>
            </a:r>
          </a:p>
          <a:p>
            <a:pPr marL="0" indent="0">
              <a:buNone/>
            </a:pPr>
            <a:r>
              <a:rPr lang="nb-NO" dirty="0"/>
              <a:t>Trosopplæring 10%: (fra 1.sept 2020)	Annimari Pelli </a:t>
            </a:r>
          </a:p>
          <a:p>
            <a:pPr marL="0" indent="0">
              <a:buNone/>
            </a:pPr>
            <a:r>
              <a:rPr lang="nb-NO" dirty="0"/>
              <a:t>Renholder: 				</a:t>
            </a:r>
            <a:r>
              <a:rPr lang="nb-NO" dirty="0" err="1"/>
              <a:t>Abrahalei</a:t>
            </a:r>
            <a:r>
              <a:rPr lang="nb-NO" dirty="0"/>
              <a:t> </a:t>
            </a:r>
            <a:r>
              <a:rPr lang="nb-NO" dirty="0" err="1"/>
              <a:t>Zerre</a:t>
            </a:r>
            <a:r>
              <a:rPr lang="nb-NO" dirty="0"/>
              <a:t> </a:t>
            </a:r>
            <a:r>
              <a:rPr lang="nb-NO" dirty="0" err="1"/>
              <a:t>Misrat</a:t>
            </a:r>
            <a:endParaRPr lang="nb-NO" dirty="0"/>
          </a:p>
          <a:p>
            <a:pPr marL="0" indent="0">
              <a:buNone/>
            </a:pPr>
            <a:r>
              <a:rPr lang="nb-NO" dirty="0"/>
              <a:t>Kirkekor dirigent: (til 1.aug.2020)		Hanne Sofie Frantzen                                                                                                Kirkekor dirigent: (fra 1.aug.2020) 		Harald </a:t>
            </a:r>
            <a:r>
              <a:rPr lang="nb-NO" dirty="0" err="1"/>
              <a:t>Bakkeby</a:t>
            </a:r>
            <a:r>
              <a:rPr lang="nb-NO" dirty="0"/>
              <a:t> Moe</a:t>
            </a:r>
          </a:p>
          <a:p>
            <a:pPr marL="0" indent="0">
              <a:buNone/>
            </a:pPr>
            <a:r>
              <a:rPr lang="nb-NO" dirty="0"/>
              <a:t>Ishavsguttene dirigent: 			Harald </a:t>
            </a:r>
            <a:r>
              <a:rPr lang="nb-NO" dirty="0" err="1"/>
              <a:t>Bakkeby</a:t>
            </a:r>
            <a:r>
              <a:rPr lang="nb-NO" dirty="0"/>
              <a:t> Moe 		</a:t>
            </a:r>
          </a:p>
          <a:p>
            <a:pPr marL="0" indent="0">
              <a:buNone/>
            </a:pPr>
            <a:r>
              <a:rPr lang="nb-NO" dirty="0"/>
              <a:t>Søndagsskolelærer: 			Ulrikke Stiberg og Louise Håkonsen</a:t>
            </a:r>
          </a:p>
          <a:p>
            <a:pPr marL="0" indent="0">
              <a:buNone/>
            </a:pPr>
            <a:r>
              <a:rPr lang="nb-NO" dirty="0"/>
              <a:t>Babysang-lærer: 				Ina Holland-</a:t>
            </a:r>
            <a:r>
              <a:rPr lang="nb-NO" dirty="0" err="1"/>
              <a:t>Nell</a:t>
            </a:r>
            <a:endParaRPr lang="nb-NO" dirty="0"/>
          </a:p>
          <a:p>
            <a:pPr marL="0" indent="0">
              <a:buNone/>
            </a:pPr>
            <a:r>
              <a:rPr lang="nb-NO" dirty="0"/>
              <a:t>Kokk Onsdagsmiddag: 			Georg Hansen</a:t>
            </a:r>
          </a:p>
          <a:p>
            <a:pPr marL="0" indent="0">
              <a:buNone/>
            </a:pPr>
            <a:endParaRPr lang="nb-NO" dirty="0"/>
          </a:p>
          <a:p>
            <a:pPr marL="0" indent="0">
              <a:buNone/>
            </a:pPr>
            <a:endParaRPr lang="nb-NO" dirty="0"/>
          </a:p>
          <a:p>
            <a:pPr marL="0" indent="0">
              <a:buNone/>
            </a:pPr>
            <a:endParaRPr lang="nb-NO" dirty="0"/>
          </a:p>
        </p:txBody>
      </p:sp>
    </p:spTree>
    <p:extLst>
      <p:ext uri="{BB962C8B-B14F-4D97-AF65-F5344CB8AC3E}">
        <p14:creationId xmlns:p14="http://schemas.microsoft.com/office/powerpoint/2010/main" val="509543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a:solidFill>
                  <a:srgbClr val="FF0000"/>
                </a:solidFill>
              </a:rPr>
              <a:t>GODE GLIMT FRA 2020</a:t>
            </a:r>
            <a:br>
              <a:rPr lang="nb-NO" dirty="0">
                <a:solidFill>
                  <a:srgbClr val="FF0000"/>
                </a:solidFill>
              </a:rPr>
            </a:br>
            <a:r>
              <a:rPr lang="nb-NO" dirty="0">
                <a:solidFill>
                  <a:srgbClr val="FF0000"/>
                </a:solidFill>
              </a:rPr>
              <a:t>Nytt lysarmatur i kirkerom og store menighetssal</a:t>
            </a:r>
            <a:endParaRPr lang="nb-NO" dirty="0"/>
          </a:p>
        </p:txBody>
      </p:sp>
      <p:pic>
        <p:nvPicPr>
          <p:cNvPr id="7" name="Plassholder for innhold 6">
            <a:extLst>
              <a:ext uri="{FF2B5EF4-FFF2-40B4-BE49-F238E27FC236}">
                <a16:creationId xmlns:a16="http://schemas.microsoft.com/office/drawing/2014/main" id="{8BD1F674-8C46-414F-A4F4-2020030C7B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670" y="1825625"/>
            <a:ext cx="3270660" cy="4351338"/>
          </a:xfrm>
        </p:spPr>
      </p:pic>
    </p:spTree>
    <p:extLst>
      <p:ext uri="{BB962C8B-B14F-4D97-AF65-F5344CB8AC3E}">
        <p14:creationId xmlns:p14="http://schemas.microsoft.com/office/powerpoint/2010/main" val="1957811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Gudsrikeleiken for dåpsfamilier</a:t>
            </a:r>
            <a:endParaRPr lang="nb-NO" dirty="0"/>
          </a:p>
        </p:txBody>
      </p:sp>
      <p:pic>
        <p:nvPicPr>
          <p:cNvPr id="6" name="Plassholder for innhold 5">
            <a:extLst>
              <a:ext uri="{FF2B5EF4-FFF2-40B4-BE49-F238E27FC236}">
                <a16:creationId xmlns:a16="http://schemas.microsoft.com/office/drawing/2014/main" id="{8D5F1E1C-35F8-4E12-95A2-6B0A0A5E4377}"/>
              </a:ext>
            </a:extLst>
          </p:cNvPr>
          <p:cNvPicPr>
            <a:picLocks noGrp="1" noChangeAspect="1"/>
          </p:cNvPicPr>
          <p:nvPr>
            <p:ph idx="1"/>
          </p:nvPr>
        </p:nvPicPr>
        <p:blipFill>
          <a:blip r:embed="rId2"/>
          <a:stretch>
            <a:fillRect/>
          </a:stretch>
        </p:blipFill>
        <p:spPr>
          <a:xfrm>
            <a:off x="3757613" y="1968387"/>
            <a:ext cx="4829175" cy="4524488"/>
          </a:xfrm>
          <a:prstGeom prst="rect">
            <a:avLst/>
          </a:prstGeom>
        </p:spPr>
      </p:pic>
    </p:spTree>
    <p:extLst>
      <p:ext uri="{BB962C8B-B14F-4D97-AF65-F5344CB8AC3E}">
        <p14:creationId xmlns:p14="http://schemas.microsoft.com/office/powerpoint/2010/main" val="3418938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B1EA6A-00DB-41DA-9826-F4469367D1F7}"/>
              </a:ext>
            </a:extLst>
          </p:cNvPr>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Ishavsguttene</a:t>
            </a:r>
          </a:p>
        </p:txBody>
      </p:sp>
      <p:pic>
        <p:nvPicPr>
          <p:cNvPr id="4" name="Plassholder for innhold 3">
            <a:extLst>
              <a:ext uri="{FF2B5EF4-FFF2-40B4-BE49-F238E27FC236}">
                <a16:creationId xmlns:a16="http://schemas.microsoft.com/office/drawing/2014/main" id="{B3B59061-88AB-4B6D-AC5B-1E29409E67D6}"/>
              </a:ext>
            </a:extLst>
          </p:cNvPr>
          <p:cNvPicPr>
            <a:picLocks noGrp="1" noChangeAspect="1"/>
          </p:cNvPicPr>
          <p:nvPr>
            <p:ph idx="1"/>
          </p:nvPr>
        </p:nvPicPr>
        <p:blipFill>
          <a:blip r:embed="rId2"/>
          <a:stretch>
            <a:fillRect/>
          </a:stretch>
        </p:blipFill>
        <p:spPr>
          <a:xfrm>
            <a:off x="3196615" y="1825625"/>
            <a:ext cx="5798769" cy="4351338"/>
          </a:xfrm>
          <a:prstGeom prst="rect">
            <a:avLst/>
          </a:prstGeom>
        </p:spPr>
      </p:pic>
    </p:spTree>
    <p:extLst>
      <p:ext uri="{BB962C8B-B14F-4D97-AF65-F5344CB8AC3E}">
        <p14:creationId xmlns:p14="http://schemas.microsoft.com/office/powerpoint/2010/main" val="2146114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br>
              <a:rPr lang="nb-NO" dirty="0">
                <a:solidFill>
                  <a:srgbClr val="FF0000"/>
                </a:solidFill>
              </a:rPr>
            </a:br>
            <a:r>
              <a:rPr lang="nb-NO" dirty="0">
                <a:solidFill>
                  <a:srgbClr val="FF0000"/>
                </a:solidFill>
              </a:rPr>
              <a:t>GODE GLIMT FRA 2020</a:t>
            </a:r>
            <a:br>
              <a:rPr lang="nb-NO" dirty="0">
                <a:solidFill>
                  <a:srgbClr val="FF0000"/>
                </a:solidFill>
              </a:rPr>
            </a:br>
            <a:r>
              <a:rPr lang="nb-NO" dirty="0">
                <a:solidFill>
                  <a:srgbClr val="FF0000"/>
                </a:solidFill>
              </a:rPr>
              <a:t>KUN-studenter øver på Trosopplæring</a:t>
            </a:r>
            <a:br>
              <a:rPr lang="nb-NO" dirty="0">
                <a:solidFill>
                  <a:srgbClr val="FF0000"/>
                </a:solidFill>
              </a:rPr>
            </a:br>
            <a:endParaRPr lang="nb-NO" dirty="0"/>
          </a:p>
        </p:txBody>
      </p:sp>
      <p:pic>
        <p:nvPicPr>
          <p:cNvPr id="4" name="Plassholder for innhold 3">
            <a:extLst>
              <a:ext uri="{FF2B5EF4-FFF2-40B4-BE49-F238E27FC236}">
                <a16:creationId xmlns:a16="http://schemas.microsoft.com/office/drawing/2014/main" id="{B216812B-1A76-4456-85F1-7B8086436EBA}"/>
              </a:ext>
            </a:extLst>
          </p:cNvPr>
          <p:cNvPicPr>
            <a:picLocks noGrp="1" noChangeAspect="1"/>
          </p:cNvPicPr>
          <p:nvPr>
            <p:ph idx="1"/>
          </p:nvPr>
        </p:nvPicPr>
        <p:blipFill>
          <a:blip r:embed="rId2"/>
          <a:stretch>
            <a:fillRect/>
          </a:stretch>
        </p:blipFill>
        <p:spPr>
          <a:xfrm>
            <a:off x="4517707" y="1825625"/>
            <a:ext cx="3156586" cy="4351338"/>
          </a:xfrm>
          <a:prstGeom prst="rect">
            <a:avLst/>
          </a:prstGeom>
        </p:spPr>
      </p:pic>
    </p:spTree>
    <p:extLst>
      <p:ext uri="{BB962C8B-B14F-4D97-AF65-F5344CB8AC3E}">
        <p14:creationId xmlns:p14="http://schemas.microsoft.com/office/powerpoint/2010/main" val="1334212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2539B6-038E-4B80-BC7E-9233AFE24F1F}"/>
              </a:ext>
            </a:extLst>
          </p:cNvPr>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Gudstjenesteproduksjon</a:t>
            </a:r>
          </a:p>
        </p:txBody>
      </p:sp>
      <p:pic>
        <p:nvPicPr>
          <p:cNvPr id="6" name="Plassholder for innhold 5">
            <a:extLst>
              <a:ext uri="{FF2B5EF4-FFF2-40B4-BE49-F238E27FC236}">
                <a16:creationId xmlns:a16="http://schemas.microsoft.com/office/drawing/2014/main" id="{0EC4E697-FFFC-415F-A181-F2CF2782B0AB}"/>
              </a:ext>
            </a:extLst>
          </p:cNvPr>
          <p:cNvPicPr>
            <a:picLocks noGrp="1" noChangeAspect="1"/>
          </p:cNvPicPr>
          <p:nvPr>
            <p:ph idx="1"/>
          </p:nvPr>
        </p:nvPicPr>
        <p:blipFill>
          <a:blip r:embed="rId2"/>
          <a:stretch>
            <a:fillRect/>
          </a:stretch>
        </p:blipFill>
        <p:spPr>
          <a:xfrm>
            <a:off x="4300538" y="1828800"/>
            <a:ext cx="3614737" cy="4664075"/>
          </a:xfrm>
          <a:prstGeom prst="rect">
            <a:avLst/>
          </a:prstGeom>
        </p:spPr>
      </p:pic>
    </p:spTree>
    <p:extLst>
      <p:ext uri="{BB962C8B-B14F-4D97-AF65-F5344CB8AC3E}">
        <p14:creationId xmlns:p14="http://schemas.microsoft.com/office/powerpoint/2010/main" val="4260549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br>
              <a:rPr lang="nb-NO" dirty="0">
                <a:solidFill>
                  <a:srgbClr val="FF0000"/>
                </a:solidFill>
              </a:rPr>
            </a:br>
            <a:r>
              <a:rPr lang="nb-NO" dirty="0">
                <a:solidFill>
                  <a:srgbClr val="FF0000"/>
                </a:solidFill>
              </a:rPr>
              <a:t>GODE GLIMT FRA 2020</a:t>
            </a:r>
            <a:br>
              <a:rPr lang="nb-NO" dirty="0">
                <a:solidFill>
                  <a:srgbClr val="FF0000"/>
                </a:solidFill>
              </a:rPr>
            </a:br>
            <a:r>
              <a:rPr lang="nb-NO" dirty="0">
                <a:solidFill>
                  <a:srgbClr val="FF0000"/>
                </a:solidFill>
              </a:rPr>
              <a:t>Å måle </a:t>
            </a:r>
            <a:r>
              <a:rPr lang="nb-NO" dirty="0" err="1">
                <a:solidFill>
                  <a:srgbClr val="FF0000"/>
                </a:solidFill>
              </a:rPr>
              <a:t>meter`n</a:t>
            </a:r>
            <a:br>
              <a:rPr lang="nb-NO" dirty="0">
                <a:solidFill>
                  <a:srgbClr val="FF0000"/>
                </a:solidFill>
              </a:rPr>
            </a:br>
            <a:endParaRPr lang="nb-NO" dirty="0"/>
          </a:p>
        </p:txBody>
      </p:sp>
      <p:pic>
        <p:nvPicPr>
          <p:cNvPr id="4" name="Plassholder for innhold 3">
            <a:extLst>
              <a:ext uri="{FF2B5EF4-FFF2-40B4-BE49-F238E27FC236}">
                <a16:creationId xmlns:a16="http://schemas.microsoft.com/office/drawing/2014/main" id="{40A8ED23-F48E-4CF7-9D9C-125CB95BC30D}"/>
              </a:ext>
            </a:extLst>
          </p:cNvPr>
          <p:cNvPicPr>
            <a:picLocks noGrp="1" noChangeAspect="1"/>
          </p:cNvPicPr>
          <p:nvPr>
            <p:ph idx="1"/>
          </p:nvPr>
        </p:nvPicPr>
        <p:blipFill>
          <a:blip r:embed="rId2"/>
          <a:stretch>
            <a:fillRect/>
          </a:stretch>
        </p:blipFill>
        <p:spPr>
          <a:xfrm>
            <a:off x="4469261" y="1825625"/>
            <a:ext cx="3253477" cy="4351338"/>
          </a:xfrm>
          <a:prstGeom prst="rect">
            <a:avLst/>
          </a:prstGeom>
        </p:spPr>
      </p:pic>
    </p:spTree>
    <p:extLst>
      <p:ext uri="{BB962C8B-B14F-4D97-AF65-F5344CB8AC3E}">
        <p14:creationId xmlns:p14="http://schemas.microsoft.com/office/powerpoint/2010/main" val="3813939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A9709B-BB11-4883-962B-B4407FF70CE9}"/>
              </a:ext>
            </a:extLst>
          </p:cNvPr>
          <p:cNvSpPr>
            <a:spLocks noGrp="1"/>
          </p:cNvSpPr>
          <p:nvPr>
            <p:ph type="title"/>
          </p:nvPr>
        </p:nvSpPr>
        <p:spPr/>
        <p:txBody>
          <a:bodyPr/>
          <a:lstStyle/>
          <a:p>
            <a:pPr algn="ctr"/>
            <a:r>
              <a:rPr lang="nb-NO" dirty="0">
                <a:solidFill>
                  <a:srgbClr val="FF0000"/>
                </a:solidFill>
              </a:rPr>
              <a:t>GODE GLIMT FRA 2020</a:t>
            </a:r>
            <a:br>
              <a:rPr lang="nb-NO" dirty="0">
                <a:solidFill>
                  <a:srgbClr val="FF0000"/>
                </a:solidFill>
              </a:rPr>
            </a:br>
            <a:r>
              <a:rPr lang="nb-NO" dirty="0">
                <a:solidFill>
                  <a:srgbClr val="FF0000"/>
                </a:solidFill>
              </a:rPr>
              <a:t>Adventsstjerner lyste i alle kontorvinduene</a:t>
            </a:r>
          </a:p>
        </p:txBody>
      </p:sp>
      <p:pic>
        <p:nvPicPr>
          <p:cNvPr id="7" name="Plassholder for innhold 6">
            <a:extLst>
              <a:ext uri="{FF2B5EF4-FFF2-40B4-BE49-F238E27FC236}">
                <a16:creationId xmlns:a16="http://schemas.microsoft.com/office/drawing/2014/main" id="{579A3921-EFB6-4CA9-B5D6-5B4B59F3F0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799" y="1825625"/>
            <a:ext cx="3871913" cy="4667250"/>
          </a:xfrm>
        </p:spPr>
      </p:pic>
    </p:spTree>
    <p:extLst>
      <p:ext uri="{BB962C8B-B14F-4D97-AF65-F5344CB8AC3E}">
        <p14:creationId xmlns:p14="http://schemas.microsoft.com/office/powerpoint/2010/main" val="3226641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MENIGHETSRÅDETS ARBEID</a:t>
            </a:r>
          </a:p>
        </p:txBody>
      </p:sp>
      <p:sp>
        <p:nvSpPr>
          <p:cNvPr id="3" name="Plassholder for innhold 2"/>
          <p:cNvSpPr>
            <a:spLocks noGrp="1"/>
          </p:cNvSpPr>
          <p:nvPr>
            <p:ph idx="1"/>
          </p:nvPr>
        </p:nvSpPr>
        <p:spPr/>
        <p:txBody>
          <a:bodyPr>
            <a:normAutofit fontScale="92500" lnSpcReduction="10000"/>
          </a:bodyPr>
          <a:lstStyle/>
          <a:p>
            <a:pPr marL="0" indent="0">
              <a:buNone/>
            </a:pPr>
            <a:r>
              <a:rPr lang="nb-NO" dirty="0"/>
              <a:t>Menighetsrådet har hatt 7 møter og behandlet 51 saker</a:t>
            </a:r>
          </a:p>
          <a:p>
            <a:pPr marL="0" indent="0">
              <a:buNone/>
            </a:pPr>
            <a:r>
              <a:rPr lang="nb-NO" b="1" dirty="0"/>
              <a:t>Menighetsrådets saker har bla. vært: </a:t>
            </a:r>
          </a:p>
          <a:p>
            <a:pPr marL="0" indent="0">
              <a:buNone/>
            </a:pPr>
            <a:r>
              <a:rPr lang="nb-NO" dirty="0"/>
              <a:t>-Innkjøp: tilskudd til elektronisk piano sammen med kirkekoret</a:t>
            </a:r>
            <a:r>
              <a:rPr lang="nb-NO"/>
              <a:t>, møbelgruppe</a:t>
            </a:r>
            <a:endParaRPr lang="nb-NO" dirty="0">
              <a:highlight>
                <a:srgbClr val="FFFF00"/>
              </a:highlight>
            </a:endParaRPr>
          </a:p>
          <a:p>
            <a:pPr marL="0" indent="0">
              <a:buNone/>
            </a:pPr>
            <a:r>
              <a:rPr lang="nb-NO" dirty="0"/>
              <a:t>-Tilsettelser: Menighetsforvalter/kirketjener (10%): Jorun Seljevoll (oppstart 1 mars 2021) og Kirketjener (40%): Astrid Mikalsen (oppstart 1.januar 2021)</a:t>
            </a:r>
          </a:p>
          <a:p>
            <a:pPr marL="0" indent="0">
              <a:buNone/>
            </a:pPr>
            <a:r>
              <a:rPr lang="nb-NO" dirty="0"/>
              <a:t>-Nedsatt et Gudstjenesteutvalg som har arbeidet fram Gudstjenestereform 2019.</a:t>
            </a:r>
          </a:p>
          <a:p>
            <a:pPr marL="0" indent="0">
              <a:buNone/>
            </a:pPr>
            <a:r>
              <a:rPr lang="nb-NO" dirty="0"/>
              <a:t>-Arbeidet frem ny løsning for avlønning av dirigent i Ishavsguttene.</a:t>
            </a:r>
          </a:p>
          <a:p>
            <a:pPr marL="0" indent="0">
              <a:buNone/>
            </a:pPr>
            <a:r>
              <a:rPr lang="nb-NO" dirty="0"/>
              <a:t>-En rekke høringssvar på nasjonale høringer.</a:t>
            </a:r>
          </a:p>
        </p:txBody>
      </p:sp>
    </p:spTree>
    <p:extLst>
      <p:ext uri="{BB962C8B-B14F-4D97-AF65-F5344CB8AC3E}">
        <p14:creationId xmlns:p14="http://schemas.microsoft.com/office/powerpoint/2010/main" val="2271153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2C31E5-B89D-4C3B-A072-9212AFA21D5D}"/>
              </a:ext>
            </a:extLst>
          </p:cNvPr>
          <p:cNvSpPr>
            <a:spLocks noGrp="1"/>
          </p:cNvSpPr>
          <p:nvPr>
            <p:ph type="title"/>
          </p:nvPr>
        </p:nvSpPr>
        <p:spPr/>
        <p:txBody>
          <a:bodyPr/>
          <a:lstStyle/>
          <a:p>
            <a:r>
              <a:rPr lang="nb-NO" dirty="0">
                <a:solidFill>
                  <a:srgbClr val="FF0000"/>
                </a:solidFill>
              </a:rPr>
              <a:t>        INNKJØP 2020</a:t>
            </a:r>
          </a:p>
        </p:txBody>
      </p:sp>
      <p:pic>
        <p:nvPicPr>
          <p:cNvPr id="4" name="Plassholder for innhold 3">
            <a:extLst>
              <a:ext uri="{FF2B5EF4-FFF2-40B4-BE49-F238E27FC236}">
                <a16:creationId xmlns:a16="http://schemas.microsoft.com/office/drawing/2014/main" id="{FFC8AD0B-9C09-43AD-94FC-FF2A86149FF7}"/>
              </a:ext>
            </a:extLst>
          </p:cNvPr>
          <p:cNvPicPr>
            <a:picLocks noGrp="1" noChangeAspect="1"/>
          </p:cNvPicPr>
          <p:nvPr>
            <p:ph idx="1"/>
          </p:nvPr>
        </p:nvPicPr>
        <p:blipFill>
          <a:blip r:embed="rId2"/>
          <a:stretch>
            <a:fillRect/>
          </a:stretch>
        </p:blipFill>
        <p:spPr>
          <a:xfrm>
            <a:off x="838200" y="1825625"/>
            <a:ext cx="5789722" cy="4351338"/>
          </a:xfrm>
          <a:prstGeom prst="rect">
            <a:avLst/>
          </a:prstGeom>
        </p:spPr>
      </p:pic>
      <p:pic>
        <p:nvPicPr>
          <p:cNvPr id="5" name="Bilde 4">
            <a:extLst>
              <a:ext uri="{FF2B5EF4-FFF2-40B4-BE49-F238E27FC236}">
                <a16:creationId xmlns:a16="http://schemas.microsoft.com/office/drawing/2014/main" id="{E9FCE902-338E-4216-BF4B-3650AB97888B}"/>
              </a:ext>
            </a:extLst>
          </p:cNvPr>
          <p:cNvPicPr>
            <a:picLocks noChangeAspect="1"/>
          </p:cNvPicPr>
          <p:nvPr/>
        </p:nvPicPr>
        <p:blipFill>
          <a:blip r:embed="rId3"/>
          <a:stretch>
            <a:fillRect/>
          </a:stretch>
        </p:blipFill>
        <p:spPr>
          <a:xfrm>
            <a:off x="6952696" y="365125"/>
            <a:ext cx="4572000" cy="6096000"/>
          </a:xfrm>
          <a:prstGeom prst="rect">
            <a:avLst/>
          </a:prstGeom>
        </p:spPr>
      </p:pic>
    </p:spTree>
    <p:extLst>
      <p:ext uri="{BB962C8B-B14F-4D97-AF65-F5344CB8AC3E}">
        <p14:creationId xmlns:p14="http://schemas.microsoft.com/office/powerpoint/2010/main" val="31237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solidFill>
                  <a:srgbClr val="FF0000"/>
                </a:solidFill>
              </a:rPr>
              <a:t>STABENS ARBEID</a:t>
            </a:r>
            <a:endParaRPr lang="nb-NO" dirty="0"/>
          </a:p>
        </p:txBody>
      </p:sp>
      <p:sp>
        <p:nvSpPr>
          <p:cNvPr id="3" name="Content Placeholder 2"/>
          <p:cNvSpPr>
            <a:spLocks noGrp="1"/>
          </p:cNvSpPr>
          <p:nvPr>
            <p:ph idx="1"/>
          </p:nvPr>
        </p:nvSpPr>
        <p:spPr/>
        <p:txBody>
          <a:bodyPr>
            <a:normAutofit/>
          </a:bodyPr>
          <a:lstStyle/>
          <a:p>
            <a:pPr marL="0" indent="0">
              <a:buNone/>
            </a:pPr>
            <a:r>
              <a:rPr lang="nb-NO" dirty="0"/>
              <a:t>12.Mars måtte Staben i Grønnåsen gjøre om på alle planer og lære seg å leve med usikkerhet og muligheten for at alle planer kan måtte forandres på kort varsel.</a:t>
            </a:r>
          </a:p>
          <a:p>
            <a:pPr marL="0" indent="0">
              <a:buNone/>
            </a:pPr>
            <a:r>
              <a:rPr lang="nb-NO" dirty="0"/>
              <a:t>Staben valgte da, å fokusere på digitale produksjoner for Grønnåsen menighets Facebook-side. Etter hvert ble også planlagte arrangement avlyst for så mange grupper, at vi startet samtale-oppfølging av enkeltpersoner og utdeling av oppmerksomheter til flere grupper.</a:t>
            </a:r>
          </a:p>
          <a:p>
            <a:pPr marL="0" indent="0">
              <a:buNone/>
            </a:pPr>
            <a:endParaRPr lang="nb-NO" dirty="0"/>
          </a:p>
          <a:p>
            <a:pPr marL="0" indent="0">
              <a:buNone/>
            </a:pPr>
            <a:r>
              <a:rPr lang="nb-NO" dirty="0"/>
              <a:t>Staben ble kreativ!</a:t>
            </a:r>
          </a:p>
          <a:p>
            <a:pPr marL="0" indent="0">
              <a:buNone/>
            </a:pPr>
            <a:endParaRPr lang="nb-NO" dirty="0"/>
          </a:p>
        </p:txBody>
      </p:sp>
    </p:spTree>
    <p:extLst>
      <p:ext uri="{BB962C8B-B14F-4D97-AF65-F5344CB8AC3E}">
        <p14:creationId xmlns:p14="http://schemas.microsoft.com/office/powerpoint/2010/main" val="3318737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solidFill>
                  <a:srgbClr val="FF0000"/>
                </a:solidFill>
              </a:rPr>
              <a:t>STABENS DIGITALE ARBEID</a:t>
            </a:r>
            <a:endParaRPr lang="nb-NO" dirty="0"/>
          </a:p>
        </p:txBody>
      </p:sp>
      <p:sp>
        <p:nvSpPr>
          <p:cNvPr id="3" name="Content Placeholder 2"/>
          <p:cNvSpPr>
            <a:spLocks noGrp="1"/>
          </p:cNvSpPr>
          <p:nvPr>
            <p:ph idx="1"/>
          </p:nvPr>
        </p:nvSpPr>
        <p:spPr/>
        <p:txBody>
          <a:bodyPr>
            <a:normAutofit/>
          </a:bodyPr>
          <a:lstStyle/>
          <a:p>
            <a:pPr marL="0" indent="0">
              <a:buNone/>
            </a:pPr>
            <a:r>
              <a:rPr lang="nb-NO" b="1" dirty="0"/>
              <a:t>Staben har, sammen med musikere og frivillige laget:</a:t>
            </a:r>
          </a:p>
          <a:p>
            <a:pPr marL="0" indent="0">
              <a:buNone/>
            </a:pPr>
            <a:endParaRPr lang="nb-NO" b="1" dirty="0"/>
          </a:p>
          <a:p>
            <a:pPr marL="0" indent="0">
              <a:buNone/>
            </a:pPr>
            <a:r>
              <a:rPr lang="nb-NO" dirty="0"/>
              <a:t>-14 Gudstjenester på nett. (2 publisert på kirken.no)                                                                     </a:t>
            </a:r>
          </a:p>
          <a:p>
            <a:pPr marL="0" indent="0">
              <a:buNone/>
            </a:pPr>
            <a:r>
              <a:rPr lang="nb-NO" dirty="0"/>
              <a:t>-10 digitale gudstjenester for Mortensnes omsorgssenter. </a:t>
            </a:r>
          </a:p>
          <a:p>
            <a:pPr marL="0" indent="0">
              <a:buNone/>
            </a:pPr>
            <a:r>
              <a:rPr lang="nb-NO" dirty="0"/>
              <a:t>-67 morgenhilsener / andakter på nett.</a:t>
            </a:r>
          </a:p>
          <a:p>
            <a:pPr marL="0" indent="0">
              <a:buNone/>
            </a:pPr>
            <a:r>
              <a:rPr lang="nb-NO" dirty="0"/>
              <a:t>-2 digitale gudsrikeleikproduksjoner.</a:t>
            </a:r>
          </a:p>
          <a:p>
            <a:pPr marL="0" indent="0">
              <a:buNone/>
            </a:pPr>
            <a:r>
              <a:rPr lang="nb-NO" dirty="0"/>
              <a:t>-79 Samtaler på tlf./video/person til person.                                                                         (Dette i tillegg til samtaler knyttet til kirkelige seremonier)</a:t>
            </a:r>
          </a:p>
        </p:txBody>
      </p:sp>
    </p:spTree>
    <p:extLst>
      <p:ext uri="{BB962C8B-B14F-4D97-AF65-F5344CB8AC3E}">
        <p14:creationId xmlns:p14="http://schemas.microsoft.com/office/powerpoint/2010/main" val="245617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solidFill>
                  <a:srgbClr val="FF0000"/>
                </a:solidFill>
              </a:rPr>
              <a:t>STABENS DIGITALE ARBEID, forts.</a:t>
            </a:r>
            <a:endParaRPr lang="nb-NO" dirty="0"/>
          </a:p>
        </p:txBody>
      </p:sp>
      <p:sp>
        <p:nvSpPr>
          <p:cNvPr id="3" name="Content Placeholder 2"/>
          <p:cNvSpPr>
            <a:spLocks noGrp="1"/>
          </p:cNvSpPr>
          <p:nvPr>
            <p:ph idx="1"/>
          </p:nvPr>
        </p:nvSpPr>
        <p:spPr>
          <a:xfrm>
            <a:off x="838200" y="1825624"/>
            <a:ext cx="10515600" cy="4803775"/>
          </a:xfrm>
        </p:spPr>
        <p:txBody>
          <a:bodyPr>
            <a:normAutofit fontScale="92500" lnSpcReduction="10000"/>
          </a:bodyPr>
          <a:lstStyle/>
          <a:p>
            <a:pPr marL="0" indent="0">
              <a:buNone/>
            </a:pPr>
            <a:r>
              <a:rPr lang="nb-NO" b="1" dirty="0"/>
              <a:t>Våre nettproduksjoner (videoer) på Facebook har blitt godt mottatt:                                                                             </a:t>
            </a:r>
            <a:r>
              <a:rPr lang="nb-NO" dirty="0"/>
              <a:t>-oppgangsprosent viser sammenligning med 2019</a:t>
            </a:r>
          </a:p>
          <a:p>
            <a:pPr marL="0" indent="0">
              <a:buNone/>
            </a:pPr>
            <a:r>
              <a:rPr lang="nb-NO" b="1" dirty="0"/>
              <a:t> </a:t>
            </a:r>
            <a:endParaRPr lang="nb-NO" dirty="0"/>
          </a:p>
          <a:p>
            <a:pPr marL="0" indent="0">
              <a:buNone/>
            </a:pPr>
            <a:r>
              <a:rPr lang="nb-NO" dirty="0"/>
              <a:t>-37134 minutter har personer sett på våre videoproduksjoner.                                                                                                                      En oppgang på 1059 %                                                                                                                                                                   </a:t>
            </a:r>
          </a:p>
          <a:p>
            <a:pPr marL="0" indent="0">
              <a:buNone/>
            </a:pPr>
            <a:r>
              <a:rPr lang="nb-NO" dirty="0"/>
              <a:t>-49593 personer har sett sett 3 sekunder på våre produksjoner.                                                                        En oppgang på 394 %</a:t>
            </a:r>
          </a:p>
          <a:p>
            <a:pPr marL="0" indent="0">
              <a:buNone/>
            </a:pPr>
            <a:r>
              <a:rPr lang="nb-NO" dirty="0"/>
              <a:t>-5000 har sett hele produksjoner.                                                                                                          En oppgang på 49,1 %</a:t>
            </a:r>
          </a:p>
          <a:p>
            <a:pPr marL="0" indent="0">
              <a:buNone/>
            </a:pPr>
            <a:r>
              <a:rPr lang="nb-NO" dirty="0"/>
              <a:t> -4761 personer har vist engasjement på vår  Facebook side ved å «like» eller ved kommentarer.                                                                                                                                 En oppgang på 390 %</a:t>
            </a:r>
          </a:p>
          <a:p>
            <a:pPr marL="0" indent="0">
              <a:buNone/>
            </a:pPr>
            <a:endParaRPr lang="nb-NO" dirty="0"/>
          </a:p>
        </p:txBody>
      </p:sp>
    </p:spTree>
    <p:extLst>
      <p:ext uri="{BB962C8B-B14F-4D97-AF65-F5344CB8AC3E}">
        <p14:creationId xmlns:p14="http://schemas.microsoft.com/office/powerpoint/2010/main" val="214257449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1995</TotalTime>
  <Words>2231</Words>
  <Application>Microsoft Office PowerPoint</Application>
  <PresentationFormat>Widescreen</PresentationFormat>
  <Paragraphs>242</Paragraphs>
  <Slides>46</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46</vt:i4>
      </vt:variant>
    </vt:vector>
  </HeadingPairs>
  <TitlesOfParts>
    <vt:vector size="50" baseType="lpstr">
      <vt:lpstr>Arial</vt:lpstr>
      <vt:lpstr>Calibri</vt:lpstr>
      <vt:lpstr>Calibri Light</vt:lpstr>
      <vt:lpstr>Office-tema</vt:lpstr>
      <vt:lpstr>PowerPoint-presentasjon</vt:lpstr>
      <vt:lpstr>MENIGHETSRÅD Periode: 2019-2023</vt:lpstr>
      <vt:lpstr>MENIGHETSRÅDETS UTVALG</vt:lpstr>
      <vt:lpstr>STABEN</vt:lpstr>
      <vt:lpstr>MENIGHETSRÅDETS ARBEID</vt:lpstr>
      <vt:lpstr>        INNKJØP 2020</vt:lpstr>
      <vt:lpstr>STABENS ARBEID</vt:lpstr>
      <vt:lpstr>STABENS DIGITALE ARBEID</vt:lpstr>
      <vt:lpstr>STABENS DIGITALE ARBEID, forts.</vt:lpstr>
      <vt:lpstr>STABENS DIGITALE ARBEID, forts.</vt:lpstr>
      <vt:lpstr>STABENS ARBEID</vt:lpstr>
      <vt:lpstr>STAB, BYGGFORVALTER og MENIGHETSRÅD</vt:lpstr>
      <vt:lpstr>GUDSTJENESTELIV</vt:lpstr>
      <vt:lpstr>GUDSTJENESTELIV forts.</vt:lpstr>
      <vt:lpstr>GUDSTJENESTELIV forts.</vt:lpstr>
      <vt:lpstr>TAKKOFFER</vt:lpstr>
      <vt:lpstr>JULEBASAREN</vt:lpstr>
      <vt:lpstr>KIRKELIGE HANDLINGER</vt:lpstr>
      <vt:lpstr>KONSERTER</vt:lpstr>
      <vt:lpstr>MUSIKKLIV i MENIGHETEN</vt:lpstr>
      <vt:lpstr>DIAKONI</vt:lpstr>
      <vt:lpstr>TILTAK</vt:lpstr>
      <vt:lpstr>TAKK Alle frivillige og alle ansatte</vt:lpstr>
      <vt:lpstr>ØKONOMI utvalgte interessante tall</vt:lpstr>
      <vt:lpstr>ØKONOMI forts.</vt:lpstr>
      <vt:lpstr>ØKONOMI TROSOPPLÆRING</vt:lpstr>
      <vt:lpstr>GODE GLIMT FRA 2020 Jordvennklubb</vt:lpstr>
      <vt:lpstr>GODE GLIMT FRA 2020 Jordvennklubb besøker Georgs drivhus</vt:lpstr>
      <vt:lpstr>GODE GLIMT FRA 2020 Alternativ feiring av skolegudstjeneste</vt:lpstr>
      <vt:lpstr>GODE GLIMT FRA 2020 Carina signerer nye bilder til bruk i trosopplæringen</vt:lpstr>
      <vt:lpstr>GODE GLIMT FRA 2020 Lysdypping til Kyndelsmesse </vt:lpstr>
      <vt:lpstr>GODE GLIMT FRA 2020 Pilgrimsstaver på Sommerkirka</vt:lpstr>
      <vt:lpstr>GODE GLIMT FRA 2020 Pilgrimsvandring på Sommerkirka</vt:lpstr>
      <vt:lpstr>GODE GLIMT FRA 2020 87 hilsninger klare til utlevering til våre konfirmanter</vt:lpstr>
      <vt:lpstr>NOEN GLIMT FRA 2020 Hjemmekontor</vt:lpstr>
      <vt:lpstr>GODE GLIMT FRA 2020 Kirka er betjent selv om kirka er stengt</vt:lpstr>
      <vt:lpstr>GODE GLIMT FRA 2020 Eldst og yngst, samme glede!</vt:lpstr>
      <vt:lpstr>GODE GLIMT FRA 2020 1.klasses</vt:lpstr>
      <vt:lpstr>GODE GLIMT FRA 2020 Maling </vt:lpstr>
      <vt:lpstr>GODE GLIMT FRA 2020 Nytt lysarmatur i kirkerom og store menighetssal</vt:lpstr>
      <vt:lpstr>GODE GLIMT FRA 2020 Gudsrikeleiken for dåpsfamilier</vt:lpstr>
      <vt:lpstr>GODE GLIMT FRA 2020 Ishavsguttene</vt:lpstr>
      <vt:lpstr> GODE GLIMT FRA 2020 KUN-studenter øver på Trosopplæring </vt:lpstr>
      <vt:lpstr>GODE GLIMT FRA 2020 Gudstjenesteproduksjon</vt:lpstr>
      <vt:lpstr> GODE GLIMT FRA 2020 Å måle meter`n </vt:lpstr>
      <vt:lpstr>GODE GLIMT FRA 2020 Adventsstjerner lyste i alle kontorvinduene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 Christin Elvemo</dc:creator>
  <cp:lastModifiedBy>Ann Christin Elvemo</cp:lastModifiedBy>
  <cp:revision>166</cp:revision>
  <cp:lastPrinted>2021-02-11T12:37:44Z</cp:lastPrinted>
  <dcterms:created xsi:type="dcterms:W3CDTF">2019-02-07T13:32:25Z</dcterms:created>
  <dcterms:modified xsi:type="dcterms:W3CDTF">2021-02-23T19:13:59Z</dcterms:modified>
</cp:coreProperties>
</file>